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60" r:id="rId5"/>
    <p:sldId id="262" r:id="rId6"/>
    <p:sldId id="264"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96" autoAdjust="0"/>
  </p:normalViewPr>
  <p:slideViewPr>
    <p:cSldViewPr snapToGrid="0">
      <p:cViewPr varScale="1">
        <p:scale>
          <a:sx n="97" d="100"/>
          <a:sy n="97" d="100"/>
        </p:scale>
        <p:origin x="10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8FD0B-2D3D-48B5-9347-C8B70F699826}" type="datetimeFigureOut">
              <a:rPr lang="en-US" smtClean="0"/>
              <a:t>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9FB54-6EB6-4559-8266-16F45FB07A56}" type="slidenum">
              <a:rPr lang="en-US" smtClean="0"/>
              <a:t>‹#›</a:t>
            </a:fld>
            <a:endParaRPr lang="en-US"/>
          </a:p>
        </p:txBody>
      </p:sp>
    </p:spTree>
    <p:extLst>
      <p:ext uri="{BB962C8B-B14F-4D97-AF65-F5344CB8AC3E}">
        <p14:creationId xmlns:p14="http://schemas.microsoft.com/office/powerpoint/2010/main" val="3441941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9FB54-6EB6-4559-8266-16F45FB07A56}" type="slidenum">
              <a:rPr lang="en-US" smtClean="0"/>
              <a:t>3</a:t>
            </a:fld>
            <a:endParaRPr lang="en-US"/>
          </a:p>
        </p:txBody>
      </p:sp>
    </p:spTree>
    <p:extLst>
      <p:ext uri="{BB962C8B-B14F-4D97-AF65-F5344CB8AC3E}">
        <p14:creationId xmlns:p14="http://schemas.microsoft.com/office/powerpoint/2010/main" val="1415090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9FB54-6EB6-4559-8266-16F45FB07A56}" type="slidenum">
              <a:rPr lang="en-US" smtClean="0"/>
              <a:t>4</a:t>
            </a:fld>
            <a:endParaRPr lang="en-US"/>
          </a:p>
        </p:txBody>
      </p:sp>
    </p:spTree>
    <p:extLst>
      <p:ext uri="{BB962C8B-B14F-4D97-AF65-F5344CB8AC3E}">
        <p14:creationId xmlns:p14="http://schemas.microsoft.com/office/powerpoint/2010/main" val="368386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9FB54-6EB6-4559-8266-16F45FB07A56}" type="slidenum">
              <a:rPr lang="en-US" smtClean="0"/>
              <a:t>5</a:t>
            </a:fld>
            <a:endParaRPr lang="en-US"/>
          </a:p>
        </p:txBody>
      </p:sp>
    </p:spTree>
    <p:extLst>
      <p:ext uri="{BB962C8B-B14F-4D97-AF65-F5344CB8AC3E}">
        <p14:creationId xmlns:p14="http://schemas.microsoft.com/office/powerpoint/2010/main" val="4247380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DFE27C-D50A-4F39-80D8-AD20677535FD}"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294751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DFE27C-D50A-4F39-80D8-AD20677535FD}"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32988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DFE27C-D50A-4F39-80D8-AD20677535FD}"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348679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DFE27C-D50A-4F39-80D8-AD20677535FD}"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117742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DFE27C-D50A-4F39-80D8-AD20677535FD}"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81612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DFE27C-D50A-4F39-80D8-AD20677535FD}"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379129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DFE27C-D50A-4F39-80D8-AD20677535FD}"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66561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DFE27C-D50A-4F39-80D8-AD20677535FD}"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365235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FE27C-D50A-4F39-80D8-AD20677535FD}"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411909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DFE27C-D50A-4F39-80D8-AD20677535FD}"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201233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DFE27C-D50A-4F39-80D8-AD20677535FD}"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EFE9-51D9-4297-A4A7-B10953ABD61B}" type="slidenum">
              <a:rPr lang="en-US" smtClean="0"/>
              <a:t>‹#›</a:t>
            </a:fld>
            <a:endParaRPr lang="en-US"/>
          </a:p>
        </p:txBody>
      </p:sp>
    </p:spTree>
    <p:extLst>
      <p:ext uri="{BB962C8B-B14F-4D97-AF65-F5344CB8AC3E}">
        <p14:creationId xmlns:p14="http://schemas.microsoft.com/office/powerpoint/2010/main" val="2088058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FE27C-D50A-4F39-80D8-AD20677535FD}" type="datetimeFigureOut">
              <a:rPr lang="en-US" smtClean="0"/>
              <a:t>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EEFE9-51D9-4297-A4A7-B10953ABD61B}" type="slidenum">
              <a:rPr lang="en-US" smtClean="0"/>
              <a:t>‹#›</a:t>
            </a:fld>
            <a:endParaRPr lang="en-US"/>
          </a:p>
        </p:txBody>
      </p:sp>
    </p:spTree>
    <p:extLst>
      <p:ext uri="{BB962C8B-B14F-4D97-AF65-F5344CB8AC3E}">
        <p14:creationId xmlns:p14="http://schemas.microsoft.com/office/powerpoint/2010/main" val="31143110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10" Type="http://schemas.openxmlformats.org/officeDocument/2006/relationships/image" Target="../media/image14.JPG"/><Relationship Id="rId4" Type="http://schemas.openxmlformats.org/officeDocument/2006/relationships/image" Target="../media/image8.JPG"/><Relationship Id="rId9" Type="http://schemas.openxmlformats.org/officeDocument/2006/relationships/image" Target="../media/image13.JPG"/></Relationships>
</file>

<file path=ppt/slides/_rels/slide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JPG"/><Relationship Id="rId4" Type="http://schemas.openxmlformats.org/officeDocument/2006/relationships/image" Target="../media/image1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Bilateral Second Branchial cleft anomalies/ sinuses</a:t>
            </a:r>
            <a:br>
              <a:rPr lang="en-US" dirty="0"/>
            </a:br>
            <a:r>
              <a:rPr lang="en-US" dirty="0"/>
              <a:t>type III</a:t>
            </a:r>
          </a:p>
        </p:txBody>
      </p:sp>
      <p:sp>
        <p:nvSpPr>
          <p:cNvPr id="3" name="Subtitle 2"/>
          <p:cNvSpPr>
            <a:spLocks noGrp="1"/>
          </p:cNvSpPr>
          <p:nvPr>
            <p:ph type="subTitle" idx="1"/>
          </p:nvPr>
        </p:nvSpPr>
        <p:spPr/>
        <p:txBody>
          <a:bodyPr/>
          <a:lstStyle/>
          <a:p>
            <a:r>
              <a:rPr lang="en-US" dirty="0"/>
              <a:t>Dr. </a:t>
            </a:r>
            <a:r>
              <a:rPr lang="en-US" dirty="0" err="1"/>
              <a:t>Doaa</a:t>
            </a:r>
            <a:r>
              <a:rPr lang="en-US" dirty="0"/>
              <a:t> </a:t>
            </a:r>
            <a:r>
              <a:rPr lang="en-US" dirty="0" err="1"/>
              <a:t>Khedr</a:t>
            </a:r>
            <a:r>
              <a:rPr lang="en-US" dirty="0"/>
              <a:t> Mohamed &amp; Dr. </a:t>
            </a:r>
            <a:r>
              <a:rPr lang="en-US" dirty="0" err="1"/>
              <a:t>Amr</a:t>
            </a:r>
            <a:r>
              <a:rPr lang="en-US" dirty="0"/>
              <a:t> Nabil*</a:t>
            </a:r>
          </a:p>
          <a:p>
            <a:r>
              <a:rPr lang="en-US" dirty="0"/>
              <a:t>Specialist of radiology </a:t>
            </a:r>
            <a:r>
              <a:rPr lang="en-US" dirty="0" err="1"/>
              <a:t>farwaniya</a:t>
            </a:r>
            <a:r>
              <a:rPr lang="en-US" dirty="0"/>
              <a:t> hospital</a:t>
            </a:r>
          </a:p>
          <a:p>
            <a:r>
              <a:rPr lang="en-US" dirty="0"/>
              <a:t>* Consultant of radiology </a:t>
            </a:r>
            <a:r>
              <a:rPr lang="en-US" dirty="0" err="1"/>
              <a:t>farwaniya</a:t>
            </a:r>
            <a:r>
              <a:rPr lang="en-US" dirty="0"/>
              <a:t> hospital</a:t>
            </a:r>
          </a:p>
        </p:txBody>
      </p:sp>
    </p:spTree>
    <p:extLst>
      <p:ext uri="{BB962C8B-B14F-4D97-AF65-F5344CB8AC3E}">
        <p14:creationId xmlns:p14="http://schemas.microsoft.com/office/powerpoint/2010/main" val="143105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586854"/>
            <a:ext cx="10973972" cy="5590109"/>
          </a:xfrm>
        </p:spPr>
        <p:txBody>
          <a:bodyPr>
            <a:normAutofit/>
          </a:bodyPr>
          <a:lstStyle/>
          <a:p>
            <a:pPr algn="just"/>
            <a:r>
              <a:rPr lang="en-US" dirty="0"/>
              <a:t>4 year old diabetic female with recurrent sinus on the skin for about 1 year. She performed CT and MRI for assessment. Then referred to surgical unit.</a:t>
            </a:r>
          </a:p>
          <a:p>
            <a:pPr algn="just"/>
            <a:r>
              <a:rPr lang="en-US" dirty="0"/>
              <a:t>2</a:t>
            </a:r>
            <a:r>
              <a:rPr lang="en-US" baseline="30000" dirty="0"/>
              <a:t>nd</a:t>
            </a:r>
            <a:r>
              <a:rPr lang="en-US" dirty="0"/>
              <a:t> branchial cleft anomalies : commonly presented as cyst but can be fistula or sinus. Most are present within the submandibular space but they can occur anywhere along the course of the second branchial arch tract which extends from the skin overlying the supraclavicular fossa, between the internal and external carotid arteries, to enter the pharynx at the level of the </a:t>
            </a:r>
            <a:r>
              <a:rPr lang="en-US" dirty="0" err="1"/>
              <a:t>tonsillar</a:t>
            </a:r>
            <a:r>
              <a:rPr lang="en-US" dirty="0"/>
              <a:t> fossa.</a:t>
            </a:r>
          </a:p>
          <a:p>
            <a:r>
              <a:rPr lang="en-US" dirty="0"/>
              <a:t>According to baily classification: Type III – Extends medially between the bifurcation of the internal and external carotid arteries, lateral to the pharyngeal wall.</a:t>
            </a:r>
          </a:p>
          <a:p>
            <a:endParaRPr lang="en-US" dirty="0"/>
          </a:p>
          <a:p>
            <a:endParaRPr lang="en-US" dirty="0"/>
          </a:p>
        </p:txBody>
      </p:sp>
    </p:spTree>
    <p:extLst>
      <p:ext uri="{BB962C8B-B14F-4D97-AF65-F5344CB8AC3E}">
        <p14:creationId xmlns:p14="http://schemas.microsoft.com/office/powerpoint/2010/main" val="1070426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0" y="2863436"/>
            <a:ext cx="3982128" cy="3918755"/>
          </a:xfrm>
          <a:prstGeom prst="rect">
            <a:avLst/>
          </a:prstGeom>
        </p:spPr>
      </p:pic>
      <p:pic>
        <p:nvPicPr>
          <p:cNvPr id="16" name="Picture 15"/>
          <p:cNvPicPr>
            <a:picLocks noChangeAspect="1"/>
          </p:cNvPicPr>
          <p:nvPr/>
        </p:nvPicPr>
        <p:blipFill>
          <a:blip r:embed="rId4"/>
          <a:stretch>
            <a:fillRect/>
          </a:stretch>
        </p:blipFill>
        <p:spPr>
          <a:xfrm>
            <a:off x="7992256" y="30060"/>
            <a:ext cx="3338728" cy="374283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92076"/>
            <a:ext cx="3982128" cy="3503589"/>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2995" y="127910"/>
            <a:ext cx="3248025" cy="3990975"/>
          </a:xfrm>
          <a:prstGeom prst="rect">
            <a:avLst/>
          </a:prstGeom>
        </p:spPr>
      </p:pic>
      <p:sp>
        <p:nvSpPr>
          <p:cNvPr id="8" name="TextBox 7"/>
          <p:cNvSpPr txBox="1"/>
          <p:nvPr/>
        </p:nvSpPr>
        <p:spPr>
          <a:xfrm>
            <a:off x="0" y="92076"/>
            <a:ext cx="492369" cy="523220"/>
          </a:xfrm>
          <a:prstGeom prst="rect">
            <a:avLst/>
          </a:prstGeom>
          <a:noFill/>
        </p:spPr>
        <p:txBody>
          <a:bodyPr wrap="square" rtlCol="0">
            <a:spAutoFit/>
          </a:bodyPr>
          <a:lstStyle/>
          <a:p>
            <a:r>
              <a:rPr lang="en-US" sz="2800" b="1" dirty="0"/>
              <a:t>A</a:t>
            </a:r>
          </a:p>
        </p:txBody>
      </p:sp>
      <p:sp>
        <p:nvSpPr>
          <p:cNvPr id="17" name="TextBox 16"/>
          <p:cNvSpPr txBox="1"/>
          <p:nvPr/>
        </p:nvSpPr>
        <p:spPr>
          <a:xfrm>
            <a:off x="0" y="3595665"/>
            <a:ext cx="492369" cy="523220"/>
          </a:xfrm>
          <a:prstGeom prst="rect">
            <a:avLst/>
          </a:prstGeom>
          <a:noFill/>
        </p:spPr>
        <p:txBody>
          <a:bodyPr wrap="square" rtlCol="0">
            <a:spAutoFit/>
          </a:bodyPr>
          <a:lstStyle/>
          <a:p>
            <a:r>
              <a:rPr lang="en-US" sz="2800" b="1" dirty="0"/>
              <a:t>B</a:t>
            </a:r>
          </a:p>
        </p:txBody>
      </p:sp>
      <p:sp>
        <p:nvSpPr>
          <p:cNvPr id="20" name="TextBox 19"/>
          <p:cNvSpPr txBox="1"/>
          <p:nvPr/>
        </p:nvSpPr>
        <p:spPr>
          <a:xfrm>
            <a:off x="3996128" y="0"/>
            <a:ext cx="492369" cy="523220"/>
          </a:xfrm>
          <a:prstGeom prst="rect">
            <a:avLst/>
          </a:prstGeom>
          <a:noFill/>
        </p:spPr>
        <p:txBody>
          <a:bodyPr wrap="square" rtlCol="0">
            <a:spAutoFit/>
          </a:bodyPr>
          <a:lstStyle/>
          <a:p>
            <a:r>
              <a:rPr lang="en-US" sz="2800" b="1" dirty="0"/>
              <a:t>C</a:t>
            </a:r>
          </a:p>
        </p:txBody>
      </p:sp>
      <p:sp>
        <p:nvSpPr>
          <p:cNvPr id="21" name="TextBox 20"/>
          <p:cNvSpPr txBox="1"/>
          <p:nvPr/>
        </p:nvSpPr>
        <p:spPr>
          <a:xfrm>
            <a:off x="7992256" y="0"/>
            <a:ext cx="492369" cy="523220"/>
          </a:xfrm>
          <a:prstGeom prst="rect">
            <a:avLst/>
          </a:prstGeom>
          <a:noFill/>
        </p:spPr>
        <p:txBody>
          <a:bodyPr wrap="square" rtlCol="0">
            <a:spAutoFit/>
          </a:bodyPr>
          <a:lstStyle/>
          <a:p>
            <a:r>
              <a:rPr lang="en-US" sz="2800" b="1" dirty="0"/>
              <a:t>D</a:t>
            </a:r>
          </a:p>
        </p:txBody>
      </p:sp>
      <p:sp>
        <p:nvSpPr>
          <p:cNvPr id="9" name="Rectangle 8"/>
          <p:cNvSpPr/>
          <p:nvPr/>
        </p:nvSpPr>
        <p:spPr>
          <a:xfrm>
            <a:off x="4944255" y="4534126"/>
            <a:ext cx="6882983" cy="1200329"/>
          </a:xfrm>
          <a:prstGeom prst="rect">
            <a:avLst/>
          </a:prstGeom>
        </p:spPr>
        <p:txBody>
          <a:bodyPr wrap="square">
            <a:spAutoFit/>
          </a:bodyPr>
          <a:lstStyle/>
          <a:p>
            <a:r>
              <a:rPr lang="en-US" dirty="0"/>
              <a:t>A to D axial post contrast CT scan of the neck revealed left marginally enhancing sinus tract seen extending from lower neck to the level of pharyngeal mucosal space (</a:t>
            </a:r>
            <a:r>
              <a:rPr lang="en-US" baseline="0" dirty="0"/>
              <a:t>white arrows). There is a smaller similar mildly enhancing lesion seen on the right side.</a:t>
            </a:r>
            <a:endParaRPr lang="en-US" dirty="0"/>
          </a:p>
        </p:txBody>
      </p:sp>
    </p:spTree>
    <p:extLst>
      <p:ext uri="{BB962C8B-B14F-4D97-AF65-F5344CB8AC3E}">
        <p14:creationId xmlns:p14="http://schemas.microsoft.com/office/powerpoint/2010/main" val="1083304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56231" y="598863"/>
            <a:ext cx="4405619" cy="4882462"/>
          </a:xfrm>
          <a:prstGeom prst="rect">
            <a:avLst/>
          </a:prstGeom>
        </p:spPr>
      </p:pic>
      <p:pic>
        <p:nvPicPr>
          <p:cNvPr id="5" name="Picture 4"/>
          <p:cNvPicPr>
            <a:picLocks noChangeAspect="1"/>
          </p:cNvPicPr>
          <p:nvPr/>
        </p:nvPicPr>
        <p:blipFill>
          <a:blip r:embed="rId4"/>
          <a:stretch>
            <a:fillRect/>
          </a:stretch>
        </p:blipFill>
        <p:spPr>
          <a:xfrm>
            <a:off x="5873818" y="598863"/>
            <a:ext cx="5357392" cy="4941630"/>
          </a:xfrm>
          <a:prstGeom prst="rect">
            <a:avLst/>
          </a:prstGeom>
        </p:spPr>
      </p:pic>
      <p:sp>
        <p:nvSpPr>
          <p:cNvPr id="6" name="TextBox 5"/>
          <p:cNvSpPr txBox="1"/>
          <p:nvPr/>
        </p:nvSpPr>
        <p:spPr>
          <a:xfrm>
            <a:off x="196947" y="598863"/>
            <a:ext cx="492369" cy="523220"/>
          </a:xfrm>
          <a:prstGeom prst="rect">
            <a:avLst/>
          </a:prstGeom>
          <a:noFill/>
        </p:spPr>
        <p:txBody>
          <a:bodyPr wrap="square" rtlCol="0">
            <a:spAutoFit/>
          </a:bodyPr>
          <a:lstStyle/>
          <a:p>
            <a:r>
              <a:rPr lang="en-US" sz="2800" b="1" dirty="0"/>
              <a:t>E</a:t>
            </a:r>
          </a:p>
        </p:txBody>
      </p:sp>
      <p:sp>
        <p:nvSpPr>
          <p:cNvPr id="7" name="TextBox 6"/>
          <p:cNvSpPr txBox="1"/>
          <p:nvPr/>
        </p:nvSpPr>
        <p:spPr>
          <a:xfrm>
            <a:off x="5413380" y="598863"/>
            <a:ext cx="492369" cy="523220"/>
          </a:xfrm>
          <a:prstGeom prst="rect">
            <a:avLst/>
          </a:prstGeom>
          <a:noFill/>
        </p:spPr>
        <p:txBody>
          <a:bodyPr wrap="square" rtlCol="0">
            <a:spAutoFit/>
          </a:bodyPr>
          <a:lstStyle/>
          <a:p>
            <a:r>
              <a:rPr lang="en-US" sz="2800" b="1" dirty="0"/>
              <a:t>F</a:t>
            </a:r>
          </a:p>
        </p:txBody>
      </p:sp>
      <p:sp>
        <p:nvSpPr>
          <p:cNvPr id="8" name="Rectangle 7"/>
          <p:cNvSpPr/>
          <p:nvPr/>
        </p:nvSpPr>
        <p:spPr>
          <a:xfrm>
            <a:off x="2857749" y="5680555"/>
            <a:ext cx="6096000" cy="923330"/>
          </a:xfrm>
          <a:prstGeom prst="rect">
            <a:avLst/>
          </a:prstGeom>
        </p:spPr>
        <p:txBody>
          <a:bodyPr>
            <a:spAutoFit/>
          </a:bodyPr>
          <a:lstStyle/>
          <a:p>
            <a:r>
              <a:rPr lang="en-US" dirty="0"/>
              <a:t>E&amp;F coronal</a:t>
            </a:r>
            <a:r>
              <a:rPr lang="en-US" baseline="0" dirty="0"/>
              <a:t> and sagittal contrast enhanced CT confirm the marginally enhancing sinus extends to pharyngeal mucosal space and the level of the palatine tonsils (green arrows)</a:t>
            </a:r>
            <a:endParaRPr lang="en-US" dirty="0"/>
          </a:p>
        </p:txBody>
      </p:sp>
    </p:spTree>
    <p:extLst>
      <p:ext uri="{BB962C8B-B14F-4D97-AF65-F5344CB8AC3E}">
        <p14:creationId xmlns:p14="http://schemas.microsoft.com/office/powerpoint/2010/main" val="189898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220" y="2809104"/>
            <a:ext cx="3322886" cy="3440164"/>
          </a:xfrm>
          <a:prstGeom prst="rect">
            <a:avLst/>
          </a:prstGeom>
        </p:spPr>
      </p:pic>
      <p:pic>
        <p:nvPicPr>
          <p:cNvPr id="26" name="Picture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3847" y="2962294"/>
            <a:ext cx="2850826" cy="3378229"/>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15380" y="2818909"/>
            <a:ext cx="3232955" cy="3472157"/>
          </a:xfrm>
          <a:prstGeom prst="rect">
            <a:avLst/>
          </a:prstGeom>
        </p:spPr>
      </p:pic>
      <p:pic>
        <p:nvPicPr>
          <p:cNvPr id="20" name="Picture 1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495" y="-188442"/>
            <a:ext cx="2827174" cy="3347552"/>
          </a:xfrm>
          <a:prstGeom prst="rect">
            <a:avLst/>
          </a:prstGeom>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784679" y="-146208"/>
            <a:ext cx="3219813" cy="3263083"/>
          </a:xfrm>
          <a:prstGeom prst="rect">
            <a:avLst/>
          </a:prstGeom>
        </p:spPr>
      </p:pic>
      <p:pic>
        <p:nvPicPr>
          <p:cNvPr id="23" name="Picture 2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11853" y="-240722"/>
            <a:ext cx="3468861" cy="3332157"/>
          </a:xfrm>
          <a:prstGeom prst="rect">
            <a:avLst/>
          </a:prstGeom>
        </p:spPr>
      </p:pic>
      <p:pic>
        <p:nvPicPr>
          <p:cNvPr id="24" name="Picture 2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831666" y="-161042"/>
            <a:ext cx="3490912" cy="3172795"/>
          </a:xfrm>
          <a:prstGeom prst="rect">
            <a:avLst/>
          </a:prstGeom>
        </p:spPr>
      </p:pic>
      <p:pic>
        <p:nvPicPr>
          <p:cNvPr id="27" name="Picture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184792" y="3053551"/>
            <a:ext cx="2979636" cy="3195717"/>
          </a:xfrm>
          <a:prstGeom prst="rect">
            <a:avLst/>
          </a:prstGeom>
        </p:spPr>
      </p:pic>
      <p:sp>
        <p:nvSpPr>
          <p:cNvPr id="28" name="Rectangle 27"/>
          <p:cNvSpPr/>
          <p:nvPr/>
        </p:nvSpPr>
        <p:spPr>
          <a:xfrm>
            <a:off x="2896373" y="6132870"/>
            <a:ext cx="6096000" cy="646331"/>
          </a:xfrm>
          <a:prstGeom prst="rect">
            <a:avLst/>
          </a:prstGeom>
        </p:spPr>
        <p:txBody>
          <a:bodyPr>
            <a:spAutoFit/>
          </a:bodyPr>
          <a:lstStyle/>
          <a:p>
            <a:r>
              <a:rPr lang="en-US" dirty="0"/>
              <a:t>Axial STIR images show the extension of the neck sinuses form the level of thyroid gland</a:t>
            </a:r>
            <a:r>
              <a:rPr lang="en-US" baseline="0" dirty="0"/>
              <a:t> upward in-between the ICA and ECA. </a:t>
            </a:r>
            <a:endParaRPr lang="en-US" dirty="0"/>
          </a:p>
        </p:txBody>
      </p:sp>
    </p:spTree>
    <p:extLst>
      <p:ext uri="{BB962C8B-B14F-4D97-AF65-F5344CB8AC3E}">
        <p14:creationId xmlns:p14="http://schemas.microsoft.com/office/powerpoint/2010/main" val="1519423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423770" y="77693"/>
            <a:ext cx="3566719" cy="5715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071" y="0"/>
            <a:ext cx="3698200" cy="5715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416" y="77694"/>
            <a:ext cx="4551465" cy="348996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0606" y="3402767"/>
            <a:ext cx="3981448" cy="3455233"/>
          </a:xfrm>
          <a:prstGeom prst="rect">
            <a:avLst/>
          </a:prstGeom>
        </p:spPr>
      </p:pic>
      <p:sp>
        <p:nvSpPr>
          <p:cNvPr id="8" name="Rectangle 7"/>
          <p:cNvSpPr/>
          <p:nvPr/>
        </p:nvSpPr>
        <p:spPr>
          <a:xfrm>
            <a:off x="4192054" y="5715000"/>
            <a:ext cx="7956771" cy="1200329"/>
          </a:xfrm>
          <a:prstGeom prst="rect">
            <a:avLst/>
          </a:prstGeom>
        </p:spPr>
        <p:txBody>
          <a:bodyPr wrap="square">
            <a:spAutoFit/>
          </a:bodyPr>
          <a:lstStyle/>
          <a:p>
            <a:pPr algn="just"/>
            <a:r>
              <a:rPr lang="en-US" dirty="0"/>
              <a:t>Coronal STIR images show the extension of the sinuses form the level of thyroid gland</a:t>
            </a:r>
            <a:r>
              <a:rPr lang="en-US" baseline="0" dirty="0"/>
              <a:t> upward in-between the ICA and ECA on the left and</a:t>
            </a:r>
            <a:r>
              <a:rPr lang="en-US" dirty="0"/>
              <a:t> right sides.</a:t>
            </a:r>
          </a:p>
          <a:p>
            <a:pPr algn="just"/>
            <a:r>
              <a:rPr lang="en-US" baseline="0" dirty="0"/>
              <a:t>Axial</a:t>
            </a:r>
            <a:r>
              <a:rPr lang="en-US" dirty="0"/>
              <a:t> pre and post contrast T1 Fat SAT reveals marginal enhancement of the left side</a:t>
            </a:r>
            <a:r>
              <a:rPr lang="en-US" baseline="0" dirty="0"/>
              <a:t>. </a:t>
            </a:r>
            <a:endParaRPr lang="en-US" dirty="0"/>
          </a:p>
        </p:txBody>
      </p:sp>
    </p:spTree>
    <p:extLst>
      <p:ext uri="{BB962C8B-B14F-4D97-AF65-F5344CB8AC3E}">
        <p14:creationId xmlns:p14="http://schemas.microsoft.com/office/powerpoint/2010/main" val="426014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p>
        </p:txBody>
      </p:sp>
      <p:sp>
        <p:nvSpPr>
          <p:cNvPr id="3" name="Content Placeholder 2"/>
          <p:cNvSpPr>
            <a:spLocks noGrp="1"/>
          </p:cNvSpPr>
          <p:nvPr>
            <p:ph idx="1"/>
          </p:nvPr>
        </p:nvSpPr>
        <p:spPr/>
        <p:txBody>
          <a:bodyPr>
            <a:normAutofit fontScale="92500" lnSpcReduction="10000"/>
          </a:bodyPr>
          <a:lstStyle/>
          <a:p>
            <a:pPr algn="just"/>
            <a:r>
              <a:rPr lang="en-US" dirty="0" err="1"/>
              <a:t>Waldhausen</a:t>
            </a:r>
            <a:r>
              <a:rPr lang="en-US" dirty="0"/>
              <a:t> JHT. Branchial cleft and arch anomalies in children. </a:t>
            </a:r>
            <a:r>
              <a:rPr lang="en-US" i="1" dirty="0"/>
              <a:t>Seminars in Pediatric Surgery</a:t>
            </a:r>
            <a:r>
              <a:rPr lang="en-US" dirty="0"/>
              <a:t>. 2006;15(2):64-69. </a:t>
            </a:r>
            <a:r>
              <a:rPr lang="en-US" dirty="0" err="1"/>
              <a:t>doi:https</a:t>
            </a:r>
            <a:r>
              <a:rPr lang="en-US" dirty="0"/>
              <a:t>://doi.org/10.1053/j.sempedsurg.2006.02.002</a:t>
            </a:r>
          </a:p>
          <a:p>
            <a:pPr algn="just"/>
            <a:r>
              <a:rPr lang="en-US" dirty="0"/>
              <a:t>Adams A, </a:t>
            </a:r>
            <a:r>
              <a:rPr lang="en-US" dirty="0" err="1"/>
              <a:t>Mankad</a:t>
            </a:r>
            <a:r>
              <a:rPr lang="en-US" dirty="0"/>
              <a:t> K, </a:t>
            </a:r>
            <a:r>
              <a:rPr lang="en-US" dirty="0" err="1"/>
              <a:t>Offiah</a:t>
            </a:r>
            <a:r>
              <a:rPr lang="en-US" dirty="0"/>
              <a:t> C, Childs L. Branchial cleft anomalies: a pictorial review of embryological development and spectrum of imaging findings. </a:t>
            </a:r>
            <a:r>
              <a:rPr lang="en-US" i="1" dirty="0"/>
              <a:t>Insights into Imaging</a:t>
            </a:r>
            <a:r>
              <a:rPr lang="en-US" dirty="0"/>
              <a:t>. 2015;7(1):69-76. </a:t>
            </a:r>
            <a:r>
              <a:rPr lang="en-US" dirty="0" err="1"/>
              <a:t>doi:https</a:t>
            </a:r>
            <a:r>
              <a:rPr lang="en-US" dirty="0"/>
              <a:t>://doi.org/10.1007/s13244-015-0454-5</a:t>
            </a:r>
          </a:p>
          <a:p>
            <a:pPr algn="just"/>
            <a:r>
              <a:rPr lang="en-US" dirty="0"/>
              <a:t>Bailey, H. (1929) Branchial Cysts and Other Essays on Surgical Subjects in the </a:t>
            </a:r>
            <a:r>
              <a:rPr lang="en-US" dirty="0" err="1"/>
              <a:t>Fascio</a:t>
            </a:r>
            <a:r>
              <a:rPr lang="en-US" dirty="0"/>
              <a:t>-Cervical Region. H.K. Lewis &amp; Company Ltd., London. - References - Scientific Research Publishing. Scirp.org. Published 2023. Accessed January 17, 2025. https://www.scirp.org/reference/referencespapers?referenceid=3478454</a:t>
            </a:r>
          </a:p>
        </p:txBody>
      </p:sp>
    </p:spTree>
    <p:extLst>
      <p:ext uri="{BB962C8B-B14F-4D97-AF65-F5344CB8AC3E}">
        <p14:creationId xmlns:p14="http://schemas.microsoft.com/office/powerpoint/2010/main" val="330774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TotalTime>
  <Words>319</Words>
  <Application>Microsoft Office PowerPoint</Application>
  <PresentationFormat>Widescreen</PresentationFormat>
  <Paragraphs>25</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Bilateral Second Branchial cleft anomalies/ sinuses type III</vt:lpstr>
      <vt:lpstr>PowerPoint Presentation</vt:lpstr>
      <vt:lpstr>PowerPoint Presentation</vt:lpstr>
      <vt:lpstr>PowerPoint Presentation</vt:lpstr>
      <vt:lpstr>PowerPoint Presentation</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Branchial</dc:title>
  <dc:creator>Toshiba</dc:creator>
  <cp:lastModifiedBy>Abbas Kanjeta</cp:lastModifiedBy>
  <cp:revision>19</cp:revision>
  <dcterms:created xsi:type="dcterms:W3CDTF">2025-01-17T13:18:00Z</dcterms:created>
  <dcterms:modified xsi:type="dcterms:W3CDTF">2025-02-06T07:00:24Z</dcterms:modified>
</cp:coreProperties>
</file>