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62" r:id="rId2"/>
    <p:sldId id="266" r:id="rId3"/>
    <p:sldId id="260" r:id="rId4"/>
    <p:sldId id="26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14"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8" name="Slide Number Placeholder 7"/>
          <p:cNvSpPr>
            <a:spLocks noGrp="1"/>
          </p:cNvSpPr>
          <p:nvPr>
            <p:ph type="sldNum" sz="quarter" idx="11"/>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
        <p:nvSpPr>
          <p:cNvPr id="9" name="Footer Placeholder 8"/>
          <p:cNvSpPr>
            <a:spLocks noGrp="1"/>
          </p:cNvSpPr>
          <p:nvPr>
            <p:ph type="ftr" sz="quarter" idx="12"/>
          </p:nvPr>
        </p:nvSpPr>
        <p:spPr/>
        <p:txBody>
          <a:bodyPr/>
          <a:lstStyle/>
          <a:p>
            <a:endParaRPr lang="en-A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1AEBB59-07C7-487E-99F0-6A64C69161EE}" type="datetimeFigureOut">
              <a:rPr lang="en-AU" smtClean="0">
                <a:solidFill>
                  <a:prstClr val="black">
                    <a:tint val="75000"/>
                  </a:prstClr>
                </a:solidFill>
              </a:rPr>
              <a:pPr/>
              <a:t>6/02/2025</a:t>
            </a:fld>
            <a:endParaRPr lang="en-AU">
              <a:solidFill>
                <a:prstClr val="black">
                  <a:tint val="75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8EE6BB1-FE83-44F4-BA80-AAE809793EDB}" type="slidenum">
              <a:rPr lang="en-AU" smtClean="0">
                <a:solidFill>
                  <a:prstClr val="black">
                    <a:tint val="75000"/>
                  </a:prstClr>
                </a:solidFill>
              </a:rPr>
              <a:pPr/>
              <a:t>‹#›</a:t>
            </a:fld>
            <a:endParaRPr lang="en-AU">
              <a:solidFill>
                <a:prstClr val="black">
                  <a:tint val="75000"/>
                </a:prstClr>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AU">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pathologyoutlines.com/topic/salivaryglandspleomorphicadenoma.html?utm_source=chatgpt.com" TargetMode="External"/><Relationship Id="rId2" Type="http://schemas.openxmlformats.org/officeDocument/2006/relationships/hyperlink" Target="https://pmc.ncbi.nlm.nih.gov/articles/PMC4129673/?utm_source=chatgp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0"/>
            <a:ext cx="8001000" cy="2595025"/>
          </a:xfrm>
        </p:spPr>
        <p:txBody>
          <a:bodyPr>
            <a:normAutofit fontScale="90000"/>
          </a:bodyPr>
          <a:lstStyle/>
          <a:p>
            <a:r>
              <a:rPr lang="en-GB" b="1"/>
              <a:t>Parapharyngeal pleomorphic adenoma(</a:t>
            </a:r>
            <a:r>
              <a:rPr lang="en-GB" b="1">
                <a:solidFill>
                  <a:srgbClr val="FFFF00"/>
                </a:solidFill>
              </a:rPr>
              <a:t>minor salivary glands</a:t>
            </a:r>
            <a:r>
              <a:rPr lang="en-GB" b="1"/>
              <a:t>)</a:t>
            </a:r>
            <a:endParaRPr lang="en-US" b="1"/>
          </a:p>
        </p:txBody>
      </p:sp>
      <p:sp>
        <p:nvSpPr>
          <p:cNvPr id="3" name="Subtitle 2"/>
          <p:cNvSpPr>
            <a:spLocks noGrp="1"/>
          </p:cNvSpPr>
          <p:nvPr>
            <p:ph type="subTitle" idx="1"/>
          </p:nvPr>
        </p:nvSpPr>
        <p:spPr/>
        <p:txBody>
          <a:bodyPr>
            <a:normAutofit fontScale="77500" lnSpcReduction="20000"/>
          </a:bodyPr>
          <a:lstStyle/>
          <a:p>
            <a:r>
              <a:rPr lang="en-US">
                <a:solidFill>
                  <a:srgbClr val="00B050"/>
                </a:solidFill>
              </a:rPr>
              <a:t>Dr. Safwat almoghazi </a:t>
            </a:r>
            <a:r>
              <a:rPr lang="en-GB">
                <a:solidFill>
                  <a:srgbClr val="00B050"/>
                </a:solidFill>
              </a:rPr>
              <a:t>MD</a:t>
            </a:r>
            <a:endParaRPr lang="en-US">
              <a:solidFill>
                <a:srgbClr val="00B050"/>
              </a:solidFill>
            </a:endParaRPr>
          </a:p>
          <a:p>
            <a:r>
              <a:rPr lang="en-GB">
                <a:solidFill>
                  <a:srgbClr val="00B050"/>
                </a:solidFill>
              </a:rPr>
              <a:t>Dr Ahmad khaliel FRCR </a:t>
            </a:r>
          </a:p>
          <a:p>
            <a:r>
              <a:rPr lang="en-GB">
                <a:solidFill>
                  <a:srgbClr val="00B050"/>
                </a:solidFill>
              </a:rPr>
              <a:t>Dr Ajaya Raj Pande MD PhD</a:t>
            </a:r>
          </a:p>
          <a:p>
            <a:r>
              <a:rPr lang="en-GB">
                <a:solidFill>
                  <a:srgbClr val="FF0000"/>
                </a:solidFill>
              </a:rPr>
              <a:t>Adan radiology department.</a:t>
            </a:r>
          </a:p>
          <a:p>
            <a:endParaRPr lang="en-US"/>
          </a:p>
        </p:txBody>
      </p:sp>
    </p:spTree>
    <p:extLst>
      <p:ext uri="{BB962C8B-B14F-4D97-AF65-F5344CB8AC3E}">
        <p14:creationId xmlns:p14="http://schemas.microsoft.com/office/powerpoint/2010/main" val="305072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066801"/>
          </a:xfrm>
        </p:spPr>
        <p:txBody>
          <a:bodyPr>
            <a:normAutofit fontScale="90000"/>
          </a:bodyPr>
          <a:lstStyle/>
          <a:p>
            <a:r>
              <a:rPr lang="en-US" sz="3600" b="1"/>
              <a:t>Case synopsys  and Final Diagnosis</a:t>
            </a:r>
            <a:br>
              <a:rPr lang="en-US"/>
            </a:br>
            <a:endParaRPr lang="en-US"/>
          </a:p>
        </p:txBody>
      </p:sp>
      <p:sp>
        <p:nvSpPr>
          <p:cNvPr id="3" name="Content Placeholder 2"/>
          <p:cNvSpPr>
            <a:spLocks noGrp="1"/>
          </p:cNvSpPr>
          <p:nvPr>
            <p:ph idx="1"/>
          </p:nvPr>
        </p:nvSpPr>
        <p:spPr>
          <a:xfrm>
            <a:off x="457200" y="1066800"/>
            <a:ext cx="7772400" cy="5791200"/>
          </a:xfrm>
        </p:spPr>
        <p:txBody>
          <a:bodyPr>
            <a:normAutofit fontScale="25000" lnSpcReduction="20000"/>
          </a:bodyPr>
          <a:lstStyle/>
          <a:p>
            <a:r>
              <a:rPr lang="en-US" sz="5600" b="1">
                <a:solidFill>
                  <a:srgbClr val="FF0000"/>
                </a:solidFill>
              </a:rPr>
              <a:t>Patient:</a:t>
            </a:r>
            <a:r>
              <a:rPr lang="en-US" sz="5600"/>
              <a:t> An 18-year-old female presenting with an incidental, painless throat bulge.</a:t>
            </a:r>
          </a:p>
          <a:p>
            <a:r>
              <a:rPr lang="en-US" sz="5600" b="1">
                <a:solidFill>
                  <a:srgbClr val="FF0000"/>
                </a:solidFill>
              </a:rPr>
              <a:t>Clinical and Radiological Findings:</a:t>
            </a:r>
            <a:br>
              <a:rPr lang="en-US" sz="5600">
                <a:solidFill>
                  <a:srgbClr val="FF0000"/>
                </a:solidFill>
              </a:rPr>
            </a:br>
            <a:r>
              <a:rPr lang="en-US" sz="5600" b="1">
                <a:solidFill>
                  <a:srgbClr val="00B0F0"/>
                </a:solidFill>
              </a:rPr>
              <a:t>Pleomorphic adenomas </a:t>
            </a:r>
            <a:r>
              <a:rPr lang="en-US" sz="5600">
                <a:solidFill>
                  <a:srgbClr val="00B0F0"/>
                </a:solidFill>
              </a:rPr>
              <a:t>in the parapharyngeal space (PPS)</a:t>
            </a:r>
            <a:r>
              <a:rPr lang="en-US" sz="5600"/>
              <a:t> are rare, benign tumors often arising from minor salivary glands.(1,2) </a:t>
            </a:r>
          </a:p>
          <a:p>
            <a:pPr lvl="1"/>
            <a:r>
              <a:rPr lang="en-US" sz="5600" b="1">
                <a:solidFill>
                  <a:srgbClr val="FFFF00"/>
                </a:solidFill>
              </a:rPr>
              <a:t>CT</a:t>
            </a:r>
            <a:r>
              <a:rPr lang="en-US" sz="5600" b="1"/>
              <a:t> imaging r</a:t>
            </a:r>
            <a:r>
              <a:rPr lang="en-US" sz="5600"/>
              <a:t>evealed a well-circumscribed mass in the prestyloid compartment, displacing adjacent structures such as the pharyngeal wall without invasion. The mass displayed homogeneous soft tissue density, with mild post-contrast enhancement. </a:t>
            </a:r>
          </a:p>
          <a:p>
            <a:pPr lvl="1"/>
            <a:r>
              <a:rPr lang="en-US" sz="5600" b="1">
                <a:solidFill>
                  <a:srgbClr val="FFFF00"/>
                </a:solidFill>
              </a:rPr>
              <a:t>MRI </a:t>
            </a:r>
            <a:r>
              <a:rPr lang="en-US" sz="5600" b="1"/>
              <a:t>showed </a:t>
            </a:r>
            <a:r>
              <a:rPr lang="en-US" sz="5600"/>
              <a:t>a large lesion with low-to-intermediate T1-weighted and high T2-weighted signals, consistent with myxoid and chondroid components. Post-contrast imaging demonstrated heterogeneous enhancement. The lesion displaced the internal carotid artery, internal jugular vein posteriorly, and the pharyngeal wall medially without infiltration.</a:t>
            </a:r>
          </a:p>
          <a:p>
            <a:pPr lvl="1"/>
            <a:r>
              <a:rPr lang="en-US" sz="5600" b="1">
                <a:solidFill>
                  <a:srgbClr val="FFFF00"/>
                </a:solidFill>
              </a:rPr>
              <a:t>Differential Diagnosis:</a:t>
            </a:r>
            <a:br>
              <a:rPr lang="en-US" sz="5600">
                <a:solidFill>
                  <a:srgbClr val="FFFF00"/>
                </a:solidFill>
              </a:rPr>
            </a:br>
            <a:r>
              <a:rPr lang="en-US" sz="5600"/>
              <a:t>Pleomorphic adenomas should be differentiated from other PPS tumors such as </a:t>
            </a:r>
            <a:r>
              <a:rPr lang="en-US" sz="5600">
                <a:solidFill>
                  <a:srgbClr val="00B050"/>
                </a:solidFill>
              </a:rPr>
              <a:t>schwannomas</a:t>
            </a:r>
            <a:r>
              <a:rPr lang="en-US" sz="5600"/>
              <a:t> and </a:t>
            </a:r>
            <a:r>
              <a:rPr lang="en-US" sz="5600">
                <a:solidFill>
                  <a:srgbClr val="00B050"/>
                </a:solidFill>
              </a:rPr>
              <a:t>paragangliomas.</a:t>
            </a:r>
            <a:r>
              <a:rPr lang="en-US" sz="5600"/>
              <a:t> Favorable indicators include a prestyloid location, well-defined margins, and characteristic MRI signal intensities.</a:t>
            </a:r>
          </a:p>
          <a:p>
            <a:r>
              <a:rPr lang="en-US" sz="5600" b="1">
                <a:solidFill>
                  <a:srgbClr val="FF0000"/>
                </a:solidFill>
              </a:rPr>
              <a:t>Pathology Findings:</a:t>
            </a:r>
            <a:br>
              <a:rPr lang="en-US" sz="5600">
                <a:solidFill>
                  <a:srgbClr val="FF0000"/>
                </a:solidFill>
              </a:rPr>
            </a:br>
            <a:r>
              <a:rPr lang="en-US" sz="5600"/>
              <a:t>Surgical excision yielded a fragmented, firm mass measuring 8.4 x 8.2 x 2.4 cm. Histopathology confirmed a pleomorphic adenoma composed of myoepithelial cells and glandular structures within a myxoid stroma. No malignancy was detected, and excision margins were clear.(5)</a:t>
            </a:r>
          </a:p>
          <a:p>
            <a:r>
              <a:rPr lang="en-US" sz="5600" b="1">
                <a:solidFill>
                  <a:srgbClr val="FF0000"/>
                </a:solidFill>
              </a:rPr>
              <a:t>Treatment and Prognosis:</a:t>
            </a:r>
            <a:br>
              <a:rPr lang="en-US" sz="5600">
                <a:solidFill>
                  <a:srgbClr val="FF0000"/>
                </a:solidFill>
              </a:rPr>
            </a:br>
            <a:r>
              <a:rPr lang="en-US" sz="5600"/>
              <a:t>Complete surgical excision was performed and the patient has an excellent prognosis with minimal recurrence risk.</a:t>
            </a:r>
          </a:p>
          <a:p>
            <a:r>
              <a:rPr lang="en-US" sz="5600" b="1">
                <a:solidFill>
                  <a:srgbClr val="FF0000"/>
                </a:solidFill>
              </a:rPr>
              <a:t>Conclusion:</a:t>
            </a:r>
            <a:br>
              <a:rPr lang="en-US" sz="5600"/>
            </a:br>
            <a:r>
              <a:rPr lang="en-US" sz="5600" b="1">
                <a:solidFill>
                  <a:srgbClr val="00B0F0"/>
                </a:solidFill>
              </a:rPr>
              <a:t>Pleomorphic adenoma of the minor salivary gland </a:t>
            </a:r>
            <a:r>
              <a:rPr lang="en-US" sz="5600">
                <a:solidFill>
                  <a:srgbClr val="00B0F0"/>
                </a:solidFill>
              </a:rPr>
              <a:t>in the parapharyngeal space</a:t>
            </a:r>
            <a:r>
              <a:rPr lang="en-US" sz="5600"/>
              <a:t>. This case underscores the rarity of such tumors in the PPS, accounting for approximately 0.5% of head and neck neoplasms, with pleomorphic adenomas representing the most common benign salivary gland tumors in this region. Complete surgical excision with clear margins is the treatment of choice to minimize recurrence risk (2,3)</a:t>
            </a:r>
            <a:endParaRPr lang="en-US"/>
          </a:p>
        </p:txBody>
      </p:sp>
    </p:spTree>
    <p:extLst>
      <p:ext uri="{BB962C8B-B14F-4D97-AF65-F5344CB8AC3E}">
        <p14:creationId xmlns:p14="http://schemas.microsoft.com/office/powerpoint/2010/main" val="376285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2971800" cy="1143000"/>
          </a:xfrm>
        </p:spPr>
        <p:txBody>
          <a:bodyPr>
            <a:normAutofit/>
          </a:bodyPr>
          <a:lstStyle/>
          <a:p>
            <a:r>
              <a:rPr lang="en-GB" sz="1800" b="1">
                <a:solidFill>
                  <a:srgbClr val="FF0000"/>
                </a:solidFill>
              </a:rPr>
              <a:t>Parapharyngeal pleomorphic adenoma (minor salivary glands</a:t>
            </a:r>
            <a:endParaRPr lang="en-US" sz="1800" b="1"/>
          </a:p>
        </p:txBody>
      </p:sp>
      <p:pic>
        <p:nvPicPr>
          <p:cNvPr id="9" name="Picture Placeholder 8"/>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bwMode="auto">
          <a:xfrm>
            <a:off x="3924615" y="381000"/>
            <a:ext cx="1577915" cy="1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half" idx="2"/>
          </p:nvPr>
        </p:nvSpPr>
        <p:spPr>
          <a:xfrm>
            <a:off x="457200" y="1447800"/>
            <a:ext cx="3276599" cy="5218168"/>
          </a:xfrm>
        </p:spPr>
        <p:txBody>
          <a:bodyPr>
            <a:normAutofit/>
          </a:bodyPr>
          <a:lstStyle/>
          <a:p>
            <a:endParaRPr lang="en-US" b="1"/>
          </a:p>
          <a:p>
            <a:r>
              <a:rPr lang="en-US" b="1">
                <a:solidFill>
                  <a:srgbClr val="FFFF00"/>
                </a:solidFill>
              </a:rPr>
              <a:t>CT </a:t>
            </a:r>
            <a:r>
              <a:rPr lang="en-US" b="1"/>
              <a:t>Findings: </a:t>
            </a:r>
            <a:r>
              <a:rPr lang="en-US"/>
              <a:t>The lesion appears as a well-circumscribed , soft tissue density lobulated mass  with  areas of </a:t>
            </a:r>
            <a:r>
              <a:rPr lang="en-US">
                <a:solidFill>
                  <a:srgbClr val="FFC000"/>
                </a:solidFill>
              </a:rPr>
              <a:t>calcification</a:t>
            </a:r>
            <a:r>
              <a:rPr lang="en-US"/>
              <a:t> located mainly in the right parapharyngeal space. The mass is displaceing surrounding anatomical structures, such as the oropharyngeal airway, without evidence of invasion.</a:t>
            </a:r>
          </a:p>
          <a:p>
            <a:r>
              <a:rPr lang="en-US" b="1">
                <a:solidFill>
                  <a:srgbClr val="FFFF00"/>
                </a:solidFill>
              </a:rPr>
              <a:t>MRI</a:t>
            </a:r>
            <a:r>
              <a:rPr lang="en-US" b="1"/>
              <a:t> Findings: </a:t>
            </a:r>
            <a:r>
              <a:rPr lang="en-US"/>
              <a:t>The lesion exhibits low signal intensity on T1 surronded with compressed PPS fat </a:t>
            </a:r>
            <a:r>
              <a:rPr lang="en-US">
                <a:solidFill>
                  <a:srgbClr val="00B0F0"/>
                </a:solidFill>
              </a:rPr>
              <a:t>( blue arrows)</a:t>
            </a:r>
            <a:r>
              <a:rPr lang="en-US"/>
              <a:t>  and high signal intensity on T2, reflecting its myxoid and chondroid matrix components. There is heterogeneous enhancement after gadolinium administration, indicating the tumor’s mixed tissue composition. Do not exhibit restricted diffusion.</a:t>
            </a:r>
          </a:p>
          <a:p>
            <a:r>
              <a:rPr lang="en-US" b="1">
                <a:solidFill>
                  <a:srgbClr val="FFFF00"/>
                </a:solidFill>
              </a:rPr>
              <a:t>Diagnosis:</a:t>
            </a:r>
            <a:r>
              <a:rPr lang="en-GB" b="1"/>
              <a:t> </a:t>
            </a:r>
            <a:r>
              <a:rPr lang="en-GB" sz="1600" b="1">
                <a:solidFill>
                  <a:schemeClr val="tx2"/>
                </a:solidFill>
              </a:rPr>
              <a:t>Parapharyngeal pleomorphic adenoma(minor salivary glands). </a:t>
            </a:r>
          </a:p>
          <a:p>
            <a:endParaRPr lang="en-GB"/>
          </a:p>
          <a:p>
            <a:endParaRPr lang="en-US"/>
          </a:p>
          <a:p>
            <a:endParaRPr lang="en-US"/>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279" y="3810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105" y="356226"/>
            <a:ext cx="1583943" cy="158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292" y="1882047"/>
            <a:ext cx="1672308" cy="167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2278" y="1972296"/>
            <a:ext cx="1608827" cy="160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2479" y="1951209"/>
            <a:ext cx="1611260" cy="161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25717" y="3581123"/>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9346" y="3580926"/>
            <a:ext cx="1637526" cy="163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6041" y="5181323"/>
            <a:ext cx="1601637" cy="16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208548"/>
            <a:ext cx="1547186" cy="154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7026" y="3542162"/>
            <a:ext cx="1619666" cy="161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Content Placeholder 3" descr="A picture containing text, indoor, book&#10;&#10;Description automatically generated">
            <a:extLst>
              <a:ext uri="{FF2B5EF4-FFF2-40B4-BE49-F238E27FC236}">
                <a16:creationId xmlns:a16="http://schemas.microsoft.com/office/drawing/2014/main" id="{310C9357-8B11-45CF-072D-CCB6E07BAFFE}"/>
              </a:ext>
            </a:extLst>
          </p:cNvPr>
          <p:cNvPicPr>
            <a:picLocks noGrp="1" noChangeAspect="1"/>
          </p:cNvPicPr>
          <p:nvPr/>
        </p:nvPicPr>
        <p:blipFill rotWithShape="1">
          <a:blip r:embed="rId13" cstate="print">
            <a:extLst>
              <a:ext uri="{28A0092B-C50C-407E-A947-70E740481C1C}">
                <a14:useLocalDpi xmlns:a14="http://schemas.microsoft.com/office/drawing/2010/main" val="0"/>
              </a:ext>
            </a:extLst>
          </a:blip>
          <a:srcRect b="1075"/>
          <a:stretch/>
        </p:blipFill>
        <p:spPr>
          <a:xfrm>
            <a:off x="7138524" y="5180352"/>
            <a:ext cx="1559169" cy="1637490"/>
          </a:xfrm>
          <a:prstGeom prst="rect">
            <a:avLst/>
          </a:prstGeom>
        </p:spPr>
      </p:pic>
      <p:sp>
        <p:nvSpPr>
          <p:cNvPr id="23" name="Rectangle 22"/>
          <p:cNvSpPr/>
          <p:nvPr/>
        </p:nvSpPr>
        <p:spPr>
          <a:xfrm>
            <a:off x="4132221" y="1570837"/>
            <a:ext cx="978153" cy="276999"/>
          </a:xfrm>
          <a:prstGeom prst="rect">
            <a:avLst/>
          </a:prstGeom>
        </p:spPr>
        <p:txBody>
          <a:bodyPr wrap="none">
            <a:spAutoFit/>
          </a:bodyPr>
          <a:lstStyle/>
          <a:p>
            <a:r>
              <a:rPr lang="en-GB" sz="1200">
                <a:solidFill>
                  <a:srgbClr val="FFFF00"/>
                </a:solidFill>
              </a:rPr>
              <a:t>Axial NECT</a:t>
            </a:r>
            <a:endParaRPr lang="en-US" sz="1200">
              <a:solidFill>
                <a:srgbClr val="FFFF00"/>
              </a:solidFill>
            </a:endParaRPr>
          </a:p>
        </p:txBody>
      </p:sp>
      <p:sp>
        <p:nvSpPr>
          <p:cNvPr id="25" name="Rectangle 24"/>
          <p:cNvSpPr/>
          <p:nvPr/>
        </p:nvSpPr>
        <p:spPr>
          <a:xfrm>
            <a:off x="5512278" y="1551879"/>
            <a:ext cx="978153" cy="276999"/>
          </a:xfrm>
          <a:prstGeom prst="rect">
            <a:avLst/>
          </a:prstGeom>
        </p:spPr>
        <p:txBody>
          <a:bodyPr wrap="none">
            <a:spAutoFit/>
          </a:bodyPr>
          <a:lstStyle/>
          <a:p>
            <a:r>
              <a:rPr lang="en-GB" sz="1200">
                <a:solidFill>
                  <a:srgbClr val="FFFF00"/>
                </a:solidFill>
              </a:rPr>
              <a:t>Axial CECT</a:t>
            </a:r>
            <a:endParaRPr lang="en-US" sz="1200">
              <a:solidFill>
                <a:srgbClr val="FFFF00"/>
              </a:solidFill>
            </a:endParaRPr>
          </a:p>
        </p:txBody>
      </p:sp>
      <p:sp>
        <p:nvSpPr>
          <p:cNvPr id="26" name="Rectangle 25"/>
          <p:cNvSpPr/>
          <p:nvPr/>
        </p:nvSpPr>
        <p:spPr>
          <a:xfrm>
            <a:off x="7416949" y="1570837"/>
            <a:ext cx="978153" cy="276999"/>
          </a:xfrm>
          <a:prstGeom prst="rect">
            <a:avLst/>
          </a:prstGeom>
        </p:spPr>
        <p:txBody>
          <a:bodyPr wrap="none">
            <a:spAutoFit/>
          </a:bodyPr>
          <a:lstStyle/>
          <a:p>
            <a:r>
              <a:rPr lang="en-GB" sz="1200">
                <a:solidFill>
                  <a:srgbClr val="FFFF00"/>
                </a:solidFill>
              </a:rPr>
              <a:t>Coro CECT</a:t>
            </a:r>
            <a:endParaRPr lang="en-US" sz="1200">
              <a:solidFill>
                <a:srgbClr val="FFFF00"/>
              </a:solidFill>
            </a:endParaRPr>
          </a:p>
        </p:txBody>
      </p:sp>
      <p:sp>
        <p:nvSpPr>
          <p:cNvPr id="27" name="Rectangle 26"/>
          <p:cNvSpPr/>
          <p:nvPr/>
        </p:nvSpPr>
        <p:spPr>
          <a:xfrm>
            <a:off x="3924142" y="3211790"/>
            <a:ext cx="927305" cy="276999"/>
          </a:xfrm>
          <a:prstGeom prst="rect">
            <a:avLst/>
          </a:prstGeom>
        </p:spPr>
        <p:txBody>
          <a:bodyPr wrap="none">
            <a:spAutoFit/>
          </a:bodyPr>
          <a:lstStyle/>
          <a:p>
            <a:r>
              <a:rPr lang="en-GB" sz="1200">
                <a:solidFill>
                  <a:srgbClr val="FFFF00"/>
                </a:solidFill>
              </a:rPr>
              <a:t>Cor  T1WI </a:t>
            </a:r>
            <a:endParaRPr lang="en-US" sz="1200">
              <a:solidFill>
                <a:srgbClr val="FFFF00"/>
              </a:solidFill>
            </a:endParaRPr>
          </a:p>
        </p:txBody>
      </p:sp>
      <p:sp>
        <p:nvSpPr>
          <p:cNvPr id="28" name="Rectangle 27"/>
          <p:cNvSpPr/>
          <p:nvPr/>
        </p:nvSpPr>
        <p:spPr>
          <a:xfrm>
            <a:off x="7178008" y="3211791"/>
            <a:ext cx="1020279" cy="276999"/>
          </a:xfrm>
          <a:prstGeom prst="rect">
            <a:avLst/>
          </a:prstGeom>
        </p:spPr>
        <p:txBody>
          <a:bodyPr wrap="none">
            <a:spAutoFit/>
          </a:bodyPr>
          <a:lstStyle/>
          <a:p>
            <a:r>
              <a:rPr lang="en-GB" sz="1200">
                <a:solidFill>
                  <a:srgbClr val="FFFF00"/>
                </a:solidFill>
              </a:rPr>
              <a:t>Axial T1 FS </a:t>
            </a:r>
            <a:endParaRPr lang="en-US" sz="1200">
              <a:solidFill>
                <a:srgbClr val="FFFF00"/>
              </a:solidFill>
            </a:endParaRPr>
          </a:p>
        </p:txBody>
      </p:sp>
      <p:sp>
        <p:nvSpPr>
          <p:cNvPr id="29" name="Rectangle 28"/>
          <p:cNvSpPr/>
          <p:nvPr/>
        </p:nvSpPr>
        <p:spPr>
          <a:xfrm>
            <a:off x="3906208" y="4723459"/>
            <a:ext cx="980205" cy="276999"/>
          </a:xfrm>
          <a:prstGeom prst="rect">
            <a:avLst/>
          </a:prstGeom>
        </p:spPr>
        <p:txBody>
          <a:bodyPr wrap="none">
            <a:spAutoFit/>
          </a:bodyPr>
          <a:lstStyle/>
          <a:p>
            <a:r>
              <a:rPr lang="en-GB" sz="1200">
                <a:solidFill>
                  <a:srgbClr val="FFFF00"/>
                </a:solidFill>
              </a:rPr>
              <a:t>Axial T1+C </a:t>
            </a:r>
            <a:endParaRPr lang="en-US" sz="1200">
              <a:solidFill>
                <a:srgbClr val="FFFF00"/>
              </a:solidFill>
            </a:endParaRPr>
          </a:p>
        </p:txBody>
      </p:sp>
      <p:sp>
        <p:nvSpPr>
          <p:cNvPr id="30" name="Rectangle 29"/>
          <p:cNvSpPr/>
          <p:nvPr/>
        </p:nvSpPr>
        <p:spPr>
          <a:xfrm>
            <a:off x="5735746" y="3251698"/>
            <a:ext cx="1020279" cy="276999"/>
          </a:xfrm>
          <a:prstGeom prst="rect">
            <a:avLst/>
          </a:prstGeom>
        </p:spPr>
        <p:txBody>
          <a:bodyPr wrap="none">
            <a:spAutoFit/>
          </a:bodyPr>
          <a:lstStyle/>
          <a:p>
            <a:r>
              <a:rPr lang="en-GB" sz="1200">
                <a:solidFill>
                  <a:srgbClr val="FFFF00"/>
                </a:solidFill>
              </a:rPr>
              <a:t>Axial T2 FS </a:t>
            </a:r>
            <a:endParaRPr lang="en-US" sz="1200">
              <a:solidFill>
                <a:srgbClr val="FFFF00"/>
              </a:solidFill>
            </a:endParaRPr>
          </a:p>
        </p:txBody>
      </p:sp>
      <p:sp>
        <p:nvSpPr>
          <p:cNvPr id="31" name="Rectangle 30"/>
          <p:cNvSpPr/>
          <p:nvPr/>
        </p:nvSpPr>
        <p:spPr>
          <a:xfrm>
            <a:off x="5562600" y="4723459"/>
            <a:ext cx="938527" cy="276999"/>
          </a:xfrm>
          <a:prstGeom prst="rect">
            <a:avLst/>
          </a:prstGeom>
        </p:spPr>
        <p:txBody>
          <a:bodyPr wrap="none">
            <a:spAutoFit/>
          </a:bodyPr>
          <a:lstStyle/>
          <a:p>
            <a:r>
              <a:rPr lang="en-GB" sz="1200">
                <a:solidFill>
                  <a:srgbClr val="FFFF00"/>
                </a:solidFill>
              </a:rPr>
              <a:t>Cor  T1+C </a:t>
            </a:r>
            <a:endParaRPr lang="en-US" sz="1200">
              <a:solidFill>
                <a:srgbClr val="FFFF00"/>
              </a:solidFill>
            </a:endParaRPr>
          </a:p>
        </p:txBody>
      </p:sp>
      <p:sp>
        <p:nvSpPr>
          <p:cNvPr id="32" name="Rectangle 31"/>
          <p:cNvSpPr/>
          <p:nvPr/>
        </p:nvSpPr>
        <p:spPr>
          <a:xfrm>
            <a:off x="7460462" y="4684621"/>
            <a:ext cx="997837" cy="276999"/>
          </a:xfrm>
          <a:prstGeom prst="rect">
            <a:avLst/>
          </a:prstGeom>
        </p:spPr>
        <p:txBody>
          <a:bodyPr wrap="none">
            <a:spAutoFit/>
          </a:bodyPr>
          <a:lstStyle/>
          <a:p>
            <a:r>
              <a:rPr lang="en-GB" sz="1200">
                <a:solidFill>
                  <a:srgbClr val="FFFF00"/>
                </a:solidFill>
              </a:rPr>
              <a:t>Sagit T1+C </a:t>
            </a:r>
            <a:endParaRPr lang="en-US" sz="1200">
              <a:solidFill>
                <a:srgbClr val="FFFF00"/>
              </a:solidFill>
            </a:endParaRPr>
          </a:p>
        </p:txBody>
      </p:sp>
      <p:sp>
        <p:nvSpPr>
          <p:cNvPr id="33" name="Rectangle 32"/>
          <p:cNvSpPr/>
          <p:nvPr/>
        </p:nvSpPr>
        <p:spPr>
          <a:xfrm>
            <a:off x="3945608" y="6315706"/>
            <a:ext cx="884372" cy="276999"/>
          </a:xfrm>
          <a:prstGeom prst="rect">
            <a:avLst/>
          </a:prstGeom>
        </p:spPr>
        <p:txBody>
          <a:bodyPr wrap="square">
            <a:spAutoFit/>
          </a:bodyPr>
          <a:lstStyle/>
          <a:p>
            <a:r>
              <a:rPr lang="en-GB" sz="1200">
                <a:solidFill>
                  <a:srgbClr val="FFFF00"/>
                </a:solidFill>
              </a:rPr>
              <a:t>DWI</a:t>
            </a:r>
            <a:endParaRPr lang="en-US" sz="1200">
              <a:solidFill>
                <a:srgbClr val="FFFF00"/>
              </a:solidFill>
            </a:endParaRPr>
          </a:p>
        </p:txBody>
      </p:sp>
      <p:sp>
        <p:nvSpPr>
          <p:cNvPr id="34" name="Rectangle 33"/>
          <p:cNvSpPr/>
          <p:nvPr/>
        </p:nvSpPr>
        <p:spPr>
          <a:xfrm>
            <a:off x="5512279" y="6315707"/>
            <a:ext cx="508473" cy="276999"/>
          </a:xfrm>
          <a:prstGeom prst="rect">
            <a:avLst/>
          </a:prstGeom>
        </p:spPr>
        <p:txBody>
          <a:bodyPr wrap="none">
            <a:spAutoFit/>
          </a:bodyPr>
          <a:lstStyle/>
          <a:p>
            <a:r>
              <a:rPr lang="en-GB" sz="1200">
                <a:solidFill>
                  <a:srgbClr val="FFFF00"/>
                </a:solidFill>
              </a:rPr>
              <a:t>ADC</a:t>
            </a:r>
            <a:endParaRPr lang="en-US" sz="1200">
              <a:solidFill>
                <a:srgbClr val="FFFF00"/>
              </a:solidFill>
            </a:endParaRPr>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5917" y="6140805"/>
            <a:ext cx="1661193" cy="63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11"/>
          <p:cNvSpPr/>
          <p:nvPr/>
        </p:nvSpPr>
        <p:spPr>
          <a:xfrm>
            <a:off x="4621297" y="2777411"/>
            <a:ext cx="331703" cy="1018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4676875" y="2508350"/>
            <a:ext cx="331703" cy="1018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6200000">
            <a:off x="4365651" y="2202050"/>
            <a:ext cx="292952" cy="15605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103845" y="1154662"/>
            <a:ext cx="304800" cy="1600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53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753350" cy="777874"/>
          </a:xfrm>
        </p:spPr>
        <p:txBody>
          <a:bodyPr>
            <a:normAutofit fontScale="90000"/>
          </a:bodyPr>
          <a:lstStyle/>
          <a:p>
            <a:r>
              <a:rPr lang="en-US" b="1"/>
              <a:t>References:</a:t>
            </a:r>
            <a:br>
              <a:rPr lang="en-US"/>
            </a:br>
            <a:endParaRPr lang="en-US"/>
          </a:p>
        </p:txBody>
      </p:sp>
      <p:sp>
        <p:nvSpPr>
          <p:cNvPr id="6" name="Content Placeholder 5"/>
          <p:cNvSpPr>
            <a:spLocks noGrp="1"/>
          </p:cNvSpPr>
          <p:nvPr>
            <p:ph idx="1"/>
          </p:nvPr>
        </p:nvSpPr>
        <p:spPr>
          <a:xfrm>
            <a:off x="609600" y="1447800"/>
            <a:ext cx="7886700" cy="4351338"/>
          </a:xfrm>
        </p:spPr>
        <p:txBody>
          <a:bodyPr>
            <a:normAutofit fontScale="85000" lnSpcReduction="10000"/>
          </a:bodyPr>
          <a:lstStyle/>
          <a:p>
            <a:pPr>
              <a:buFont typeface="Arial" pitchFamily="34" charset="0"/>
              <a:buChar char="•"/>
            </a:pPr>
            <a:r>
              <a:rPr lang="en-US"/>
              <a:t>1. Papadogeorgakis N, Petsinis V, Goutzanis L, Kostakis G, Alexandridis C. Pleomorphic Adenomas of the Parapharyngeal Space: Report of Three Cases. Case Rep Med. 2012;2012:373508. </a:t>
            </a:r>
            <a:r>
              <a:rPr lang="en-US">
                <a:hlinkClick r:id="rId2"/>
              </a:rPr>
              <a:t>PMC</a:t>
            </a:r>
            <a:endParaRPr lang="en-US"/>
          </a:p>
          <a:p>
            <a:pPr>
              <a:buFont typeface="Arial" pitchFamily="34" charset="0"/>
              <a:buChar char="•"/>
            </a:pPr>
            <a:r>
              <a:rPr lang="en-US"/>
              <a:t>2. Joshi A &amp; Ray C. Primary Pleomorphic Adenoma of Minor Salivary Gland in the Parapharyngeal Space. An International Journal of Otorhinolaryngology Clinics. 2016;8(3):125-7. &lt;a href="https://doi.org/10.5005/jp-journals-10003-1249"&gt;doi:10.5005/jp-journals-10003-1249&lt;/a&gt;</a:t>
            </a:r>
          </a:p>
          <a:p>
            <a:pPr>
              <a:buFont typeface="Arial" pitchFamily="34" charset="0"/>
              <a:buChar char="•"/>
            </a:pPr>
            <a:endParaRPr lang="en-US"/>
          </a:p>
          <a:p>
            <a:pPr>
              <a:buFont typeface="Arial" pitchFamily="34" charset="0"/>
              <a:buChar char="•"/>
            </a:pPr>
            <a:r>
              <a:rPr lang="en-US"/>
              <a:t>3. Akın I, Karagöz T, Mutlu M, Sahan M, Onder E. Pleomorphic Adenomas of the Parapharyngeal Space. Case Rep Otolaryngol. 2014;2014:168401. &lt;a href="https://doi.org/10.1155/2014/168401"&gt;doi:10.1155/2014/168401&lt;/a&gt; - &lt;a href="https://www.ncbi.nlm.nih.gov/pubmed/25140265"&gt;Pubmed&lt;/a&gt;</a:t>
            </a:r>
          </a:p>
          <a:p>
            <a:pPr>
              <a:buFont typeface="Arial" pitchFamily="34" charset="0"/>
              <a:buChar char="•"/>
            </a:pPr>
            <a:r>
              <a:rPr lang="en-US"/>
              <a:t>4. Pathology Outlines - Pleomorphic adenoma. Accessed January 15, 2025. </a:t>
            </a:r>
            <a:r>
              <a:rPr lang="en-US">
                <a:hlinkClick r:id="rId3"/>
              </a:rPr>
              <a:t>PathologyOutlines.com</a:t>
            </a:r>
            <a:endParaRPr lang="en-US"/>
          </a:p>
          <a:p>
            <a:pPr>
              <a:buFont typeface="Arial" pitchFamily="34" charset="0"/>
              <a:buChar char="•"/>
            </a:pPr>
            <a:endParaRPr lang="en-US"/>
          </a:p>
          <a:p>
            <a:endParaRPr lang="en-US"/>
          </a:p>
        </p:txBody>
      </p:sp>
    </p:spTree>
    <p:extLst>
      <p:ext uri="{BB962C8B-B14F-4D97-AF65-F5344CB8AC3E}">
        <p14:creationId xmlns:p14="http://schemas.microsoft.com/office/powerpoint/2010/main" val="2163038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273</TotalTime>
  <Words>379</Words>
  <Application>Microsoft Office PowerPoint</Application>
  <PresentationFormat>On-screen Show (4:3)</PresentationFormat>
  <Paragraphs>37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Wingdings</vt:lpstr>
      <vt:lpstr>Perspective</vt:lpstr>
      <vt:lpstr>Parapharyngeal pleomorphic adenoma(minor salivary glands)</vt:lpstr>
      <vt:lpstr>Case synopsys  and Final Diagnosis </vt:lpstr>
      <vt:lpstr>Parapharyngeal pleomorphic adenoma (minor salivary glands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Parapharyngeal pleomorphic adenoma(minor salivary glands )</dc:title>
  <dc:creator>Safwat</dc:creator>
  <cp:lastModifiedBy>Abbas Kanjeta</cp:lastModifiedBy>
  <cp:revision>30</cp:revision>
  <dcterms:created xsi:type="dcterms:W3CDTF">2006-08-16T00:00:00Z</dcterms:created>
  <dcterms:modified xsi:type="dcterms:W3CDTF">2025-02-06T07:01:25Z</dcterms:modified>
</cp:coreProperties>
</file>