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5A2"/>
    <a:srgbClr val="000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A504-3F9B-440D-A845-58EEE929B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4996F5-1477-42B6-BF75-21A24C70B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1D21C-484A-4E7D-9AD8-0231EDBA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F8060-8B85-49A7-91FE-39406659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F0CCF-899D-42E6-AE1D-4F7C26DF2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8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101BC-EECB-44AB-A3B6-02E39D72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CB1A3-238F-4087-B4CF-1C4658E2F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16DCB-FEFA-4F44-A970-73102B3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11F5-6BDD-4837-851D-EB35477A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CA288-ED15-4056-81D6-2792A1AC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4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EBD1B6-EAFE-4260-B9FD-48DE35357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86802-D07B-452B-9381-F87ABF11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734E7-9963-451A-BB6A-33E99504F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A65EB-CD62-4D8C-ACEA-35E51C19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78C60-864F-4F5B-8D0E-659A67E32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0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9D56-B750-4EDB-BEFD-603475A1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B1E17-08A2-409C-94F0-92CDF7D28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A3DF4-1370-443E-8FAC-D9A9DEBC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6B64F-58EA-4A29-9CB7-706B65B9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083AD-4CF4-490B-A116-8AE66F9C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6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5ED99-49D7-410B-BD0F-66629460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3195E-EC2B-48A5-ADA2-9A8037465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06D0E-AAB6-4669-AC73-26411708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CC8EB-61EE-49E6-8ABD-11968B2C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DB9BB-0F51-44C6-8734-CE29256B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1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65AD-7F2C-4F63-8044-A8A881789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E9360-412F-41B4-B746-746512CB5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6DFAE-FF46-4456-A7D7-D508F581F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88298-E52F-45EA-BB8F-2249EF67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E0519-6670-44C9-8893-C8F2867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15558-CE30-4100-8358-C521CF00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17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648A-701D-49C0-8418-6B6E2071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D1D80-A3EF-466D-8E80-C3CB3E399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22C04-7414-4F90-870F-91C9D735B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94C909-A45A-4FCA-BBC9-57CB706F8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1D33FB-9190-4557-B4DF-CE2E7E252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18CBF9-85F8-4BD7-8EA6-6BD5092E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CD800-F01F-4E9D-AB4F-D1CB11215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32EAFF-70F7-4307-BA37-3720A4AF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8E86A-0EB2-4705-9E82-6E691AFF6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94EC6-112E-45E8-B9F6-4814CC5D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2A2DB-EE55-4BAD-B455-D1464116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91921-D8D4-48CA-9B82-A24A7755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0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9B9EC-CA52-48C0-B4B3-5D935981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09EC31-5C72-4895-8FA0-EF10EA62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BC8F7-9DA6-4201-8590-06C9D13E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4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42EC-CFD3-47A6-A4F2-7EB2FB91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29013-F66A-4157-A3D5-0E527818B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281-FB63-4035-AF4E-DF3DA621E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76B8A-C75A-4791-984A-EBAF553B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4E60C-BDB5-4554-98D6-FC581E199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C15F1-BA7B-4E58-8BD5-CE84D54F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0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BB7B-E2E6-47AC-A9CA-B8A9D820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7E0CA-C44F-4F0D-B0B3-5DAC139CF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EB245-281C-4BB9-A4D1-5652BD6B1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262B2-EBBC-4D29-937C-AE0EBD9E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8EEA8-641B-4CF4-B701-63A36E65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B1F56-4203-4C7B-96FE-10B940E7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58AA24-1FC5-4A17-801D-7D7DAF44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A5F5E-AA93-4420-A812-ED2C9400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2DEAE-32C0-4FB8-8AC2-8981FED18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8EFC1-9C0C-41B3-9CBD-704D719C502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236A5-B23D-4E06-A0A9-B295049EF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409A8-AD9D-40BD-8A27-E23FA3A67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84FC-2DE6-4351-B7F6-E3A3EBA9F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5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3F98E-1BD7-4133-9CD9-C8B348DCD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0929"/>
            <a:ext cx="4536142" cy="4536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96CCF2-9C8F-4481-B032-B8E54B81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929"/>
            <a:ext cx="4536142" cy="45361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417A736-0445-4ED2-892D-AAB94074621D}"/>
              </a:ext>
            </a:extLst>
          </p:cNvPr>
          <p:cNvGrpSpPr/>
          <p:nvPr/>
        </p:nvGrpSpPr>
        <p:grpSpPr>
          <a:xfrm>
            <a:off x="4536141" y="681037"/>
            <a:ext cx="7010400" cy="5016034"/>
            <a:chOff x="4536141" y="681037"/>
            <a:chExt cx="7010400" cy="5016034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7E0AF12F-675F-41BD-8E7D-85FAE2C19CDD}"/>
                </a:ext>
              </a:extLst>
            </p:cNvPr>
            <p:cNvSpPr txBox="1">
              <a:spLocks/>
            </p:cNvSpPr>
            <p:nvPr/>
          </p:nvSpPr>
          <p:spPr>
            <a:xfrm>
              <a:off x="4536142" y="681037"/>
              <a:ext cx="7010399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b="1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  <a:t>Proptosis Puzzle</a:t>
              </a:r>
              <a:br>
                <a:rPr lang="en-US" b="1" dirty="0">
                  <a:solidFill>
                    <a:schemeClr val="bg1"/>
                  </a:solidFill>
                  <a:latin typeface="Bahnschrift SemiBold SemiConden" panose="020B0502040204020203" pitchFamily="34" charset="0"/>
                </a:rPr>
              </a:br>
              <a:r>
                <a:rPr lang="en-US" sz="2400" dirty="0">
                  <a:solidFill>
                    <a:schemeClr val="bg1"/>
                  </a:solidFill>
                </a:rPr>
                <a:t>When First Impressions Mislead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FC7A91E4-B365-43DF-8A96-C9DA20E044F4}"/>
                </a:ext>
              </a:extLst>
            </p:cNvPr>
            <p:cNvSpPr txBox="1">
              <a:spLocks/>
            </p:cNvSpPr>
            <p:nvPr/>
          </p:nvSpPr>
          <p:spPr>
            <a:xfrm>
              <a:off x="4536141" y="3153522"/>
              <a:ext cx="7010399" cy="132883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A Case of Spontaneous Intra-Orbital Hematoma Mimicking Sinusitis-Associated Fungal Infection</a:t>
              </a:r>
            </a:p>
          </p:txBody>
        </p:sp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CE6D36F0-29A5-4A14-AD9C-E91822101C6D}"/>
                </a:ext>
              </a:extLst>
            </p:cNvPr>
            <p:cNvSpPr txBox="1">
              <a:spLocks/>
            </p:cNvSpPr>
            <p:nvPr/>
          </p:nvSpPr>
          <p:spPr>
            <a:xfrm>
              <a:off x="4536141" y="4677522"/>
              <a:ext cx="7010399" cy="101954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dirty="0">
                  <a:solidFill>
                    <a:srgbClr val="70A5A2"/>
                  </a:solidFill>
                </a:rPr>
                <a:t>Authors: Ali H. Yusuf, Nawra Mujbel, Fatema Bushager, Ahmet Kaya</a:t>
              </a:r>
            </a:p>
            <a:p>
              <a:pPr>
                <a:lnSpc>
                  <a:spcPct val="100000"/>
                </a:lnSpc>
              </a:pPr>
              <a:r>
                <a:rPr lang="en-US" sz="2000" dirty="0">
                  <a:solidFill>
                    <a:srgbClr val="70A5A2"/>
                  </a:solidFill>
                </a:rPr>
                <a:t>Affiliation: Salmaniya Medical Complex, Manama, Bahrain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62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B3098-EDFB-402F-925F-1E2F673A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30" y="405583"/>
            <a:ext cx="11546541" cy="60468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Clinical Presentation: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5-year-old male with global developmental delay, on valproic acid for seizure disorder.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Symptoms: Progressive eye redness and protrusion (left&gt;right) over 3 days.</a:t>
            </a:r>
          </a:p>
          <a:p>
            <a:pPr>
              <a:lnSpc>
                <a:spcPct val="120000"/>
              </a:lnSpc>
            </a:pP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Imaging Findings: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CT: Extensive pansinusitis with bilateral intra-orbital high-density subperiosteal collection.</a:t>
            </a:r>
          </a:p>
          <a:p>
            <a:pPr>
              <a:lnSpc>
                <a:spcPct val="120000"/>
              </a:lnSpc>
            </a:pP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 Diagnosis: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Fungal sinusitis with intra-orbital extension</a:t>
            </a:r>
          </a:p>
          <a:p>
            <a:pPr>
              <a:lnSpc>
                <a:spcPct val="120000"/>
              </a:lnSpc>
            </a:pP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Operative Findings: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Intra-orbital hematoma</a:t>
            </a:r>
          </a:p>
          <a:p>
            <a:pPr>
              <a:lnSpc>
                <a:spcPct val="120000"/>
              </a:lnSpc>
            </a:pP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Diagnosis: </a:t>
            </a:r>
            <a:r>
              <a:rPr lang="en-US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Spontaneous Intra-Orbital Hematoma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Likely related to valproic acid-induced coagulopathy</a:t>
            </a:r>
          </a:p>
          <a:p>
            <a:pPr>
              <a:lnSpc>
                <a:spcPct val="120000"/>
              </a:lnSpc>
            </a:pP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 &amp; Outcome:</a:t>
            </a:r>
            <a:endParaRPr lang="en-US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Switched from valproic acid to levetiracetam.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Symptoms resolved post-operatively.</a:t>
            </a:r>
          </a:p>
        </p:txBody>
      </p:sp>
    </p:spTree>
    <p:extLst>
      <p:ext uri="{BB962C8B-B14F-4D97-AF65-F5344CB8AC3E}">
        <p14:creationId xmlns:p14="http://schemas.microsoft.com/office/powerpoint/2010/main" val="14068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6301081-E6A4-480B-AAC5-44E1061F426E}"/>
              </a:ext>
            </a:extLst>
          </p:cNvPr>
          <p:cNvGrpSpPr/>
          <p:nvPr/>
        </p:nvGrpSpPr>
        <p:grpSpPr>
          <a:xfrm>
            <a:off x="1862635" y="598955"/>
            <a:ext cx="8466731" cy="1475856"/>
            <a:chOff x="2072496" y="598955"/>
            <a:chExt cx="8466731" cy="1475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9D4908-03C5-4C5D-A00C-73DFDA0B7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188" t="34224" r="41634" b="54510"/>
            <a:stretch/>
          </p:blipFill>
          <p:spPr>
            <a:xfrm>
              <a:off x="6395102" y="598955"/>
              <a:ext cx="4144125" cy="147585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4E1A1B-F212-4421-A063-A19F9C261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62" t="38039" r="32397" b="50000"/>
            <a:stretch/>
          </p:blipFill>
          <p:spPr>
            <a:xfrm>
              <a:off x="2072496" y="598955"/>
              <a:ext cx="4177552" cy="147585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94A6D68-568A-4C0D-BBBC-98BB8C44AE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9674" r="2709" b="10850"/>
          <a:stretch/>
        </p:blipFill>
        <p:spPr>
          <a:xfrm>
            <a:off x="754684" y="2814358"/>
            <a:ext cx="3406588" cy="3236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D54D22-474B-4034-A48E-649238CF08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7842" r="12897" b="5882"/>
          <a:stretch/>
        </p:blipFill>
        <p:spPr>
          <a:xfrm>
            <a:off x="4563730" y="2653705"/>
            <a:ext cx="3064540" cy="3605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9C3125-4897-40E1-BED2-DDF1D09A7D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2" t="11307" r="16960" b="6275"/>
          <a:stretch/>
        </p:blipFill>
        <p:spPr>
          <a:xfrm>
            <a:off x="8183057" y="2605930"/>
            <a:ext cx="3134552" cy="36531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CDC6B29-C421-4E6D-A5F6-9D6D0C132857}"/>
              </a:ext>
            </a:extLst>
          </p:cNvPr>
          <p:cNvGrpSpPr/>
          <p:nvPr/>
        </p:nvGrpSpPr>
        <p:grpSpPr>
          <a:xfrm>
            <a:off x="614501" y="2605930"/>
            <a:ext cx="10962999" cy="3653116"/>
            <a:chOff x="334961" y="2658037"/>
            <a:chExt cx="10962999" cy="36531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4DD966-79E8-499D-892B-5D047313433A}"/>
                </a:ext>
              </a:extLst>
            </p:cNvPr>
            <p:cNvSpPr/>
            <p:nvPr/>
          </p:nvSpPr>
          <p:spPr>
            <a:xfrm>
              <a:off x="334961" y="2658037"/>
              <a:ext cx="3654333" cy="36531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ED7A5B-B48F-42E8-9F82-C02042833420}"/>
                </a:ext>
              </a:extLst>
            </p:cNvPr>
            <p:cNvSpPr/>
            <p:nvPr/>
          </p:nvSpPr>
          <p:spPr>
            <a:xfrm>
              <a:off x="3989294" y="2658037"/>
              <a:ext cx="3654333" cy="36531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20AC8F-E304-404E-BCDA-0F61378CB17C}"/>
                </a:ext>
              </a:extLst>
            </p:cNvPr>
            <p:cNvSpPr/>
            <p:nvPr/>
          </p:nvSpPr>
          <p:spPr>
            <a:xfrm>
              <a:off x="7643627" y="2658037"/>
              <a:ext cx="3654333" cy="365311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1">
            <a:extLst>
              <a:ext uri="{FF2B5EF4-FFF2-40B4-BE49-F238E27FC236}">
                <a16:creationId xmlns:a16="http://schemas.microsoft.com/office/drawing/2014/main" id="{59957456-F9B9-45EC-A603-32C608DF6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950" y="2100896"/>
            <a:ext cx="82280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i="1" dirty="0">
                <a:solidFill>
                  <a:schemeClr val="bg1"/>
                </a:solidFill>
              </a:rPr>
              <a:t>Clinical photograph showing bilateral periorbital ecchymosis and proptosis, more pronounced on the left side.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A1A9480E-2697-4301-A92D-558730DB9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186" y="4741601"/>
            <a:ext cx="2323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/>
              <a:t>*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C682736A-1338-4FD3-AFB8-7898E3F8B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530" y="4840212"/>
            <a:ext cx="2323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/>
              <a:t>*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E2E8ABB3-5719-4182-86B6-E0EB327B5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0648" y="4817961"/>
            <a:ext cx="2323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/>
              <a:t>*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FBB9CE70-108F-45A3-A970-3738A0281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0459" y="4862785"/>
            <a:ext cx="2323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/>
              <a:t>*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E58F81F-79C4-4843-AE23-82BB24A439D0}"/>
              </a:ext>
            </a:extLst>
          </p:cNvPr>
          <p:cNvSpPr/>
          <p:nvPr/>
        </p:nvSpPr>
        <p:spPr>
          <a:xfrm rot="8100000">
            <a:off x="1608706" y="3714479"/>
            <a:ext cx="344818" cy="223229"/>
          </a:xfrm>
          <a:prstGeom prst="rightArrow">
            <a:avLst>
              <a:gd name="adj1" fmla="val 22973"/>
              <a:gd name="adj2" fmla="val 5579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0B3D48E-7EDE-4426-98B3-1A855E97182C}"/>
              </a:ext>
            </a:extLst>
          </p:cNvPr>
          <p:cNvSpPr/>
          <p:nvPr/>
        </p:nvSpPr>
        <p:spPr>
          <a:xfrm rot="7200000">
            <a:off x="6755076" y="3754621"/>
            <a:ext cx="344818" cy="223229"/>
          </a:xfrm>
          <a:prstGeom prst="rightArrow">
            <a:avLst>
              <a:gd name="adj1" fmla="val 22973"/>
              <a:gd name="adj2" fmla="val 5579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23DFADA-F1E4-4599-A49A-FCD596869652}"/>
              </a:ext>
            </a:extLst>
          </p:cNvPr>
          <p:cNvSpPr/>
          <p:nvPr/>
        </p:nvSpPr>
        <p:spPr>
          <a:xfrm rot="7200000">
            <a:off x="10519993" y="3697185"/>
            <a:ext cx="344818" cy="223229"/>
          </a:xfrm>
          <a:prstGeom prst="rightArrow">
            <a:avLst>
              <a:gd name="adj1" fmla="val 22973"/>
              <a:gd name="adj2" fmla="val 5579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F5F574E3-14BB-4E4C-8FE5-CC455A06D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00" y="6259045"/>
            <a:ext cx="109629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i="1" dirty="0">
                <a:solidFill>
                  <a:schemeClr val="bg1"/>
                </a:solidFill>
              </a:rPr>
              <a:t>Sagittal and coronal CT images showing extensive sinus opacification (asterisk) and a high-density intra-orbital collection in the left orbit (arrow).</a:t>
            </a:r>
          </a:p>
        </p:txBody>
      </p:sp>
    </p:spTree>
    <p:extLst>
      <p:ext uri="{BB962C8B-B14F-4D97-AF65-F5344CB8AC3E}">
        <p14:creationId xmlns:p14="http://schemas.microsoft.com/office/powerpoint/2010/main" val="1706082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046372-3EFF-44E2-B11A-EBE2B117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References (Similar Reported Cases)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1ACD6F-EC05-4C70-945F-1F8A884F5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835"/>
            <a:ext cx="10515600" cy="4357128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Paramanathan</a:t>
            </a:r>
            <a:r>
              <a:rPr lang="en-US" dirty="0">
                <a:solidFill>
                  <a:schemeClr val="bg1"/>
                </a:solidFill>
              </a:rPr>
              <a:t> V, </a:t>
            </a:r>
            <a:r>
              <a:rPr lang="en-US" dirty="0" err="1">
                <a:solidFill>
                  <a:schemeClr val="bg1"/>
                </a:solidFill>
              </a:rPr>
              <a:t>Zolnourian</a:t>
            </a:r>
            <a:r>
              <a:rPr lang="en-US" dirty="0">
                <a:solidFill>
                  <a:schemeClr val="bg1"/>
                </a:solidFill>
              </a:rPr>
              <a:t> A. Spontaneous </a:t>
            </a:r>
            <a:r>
              <a:rPr lang="en-US" dirty="0" err="1">
                <a:solidFill>
                  <a:schemeClr val="bg1"/>
                </a:solidFill>
              </a:rPr>
              <a:t>intraorbital</a:t>
            </a:r>
            <a:r>
              <a:rPr lang="en-US" dirty="0">
                <a:solidFill>
                  <a:schemeClr val="bg1"/>
                </a:solidFill>
              </a:rPr>
              <a:t> hematoma: case report. Clin </a:t>
            </a:r>
            <a:r>
              <a:rPr lang="en-US" dirty="0" err="1">
                <a:solidFill>
                  <a:schemeClr val="bg1"/>
                </a:solidFill>
              </a:rPr>
              <a:t>Ophthalmol</a:t>
            </a:r>
            <a:r>
              <a:rPr lang="en-US" dirty="0">
                <a:solidFill>
                  <a:schemeClr val="bg1"/>
                </a:solidFill>
              </a:rPr>
              <a:t>. 2010;5:1-2. Published 2010 Dec 16. doi:10.2147/OPTH.S15177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Martinez </a:t>
            </a:r>
            <a:r>
              <a:rPr lang="en-US" dirty="0" err="1">
                <a:solidFill>
                  <a:schemeClr val="bg1"/>
                </a:solidFill>
              </a:rPr>
              <a:t>Devesa</a:t>
            </a:r>
            <a:r>
              <a:rPr lang="en-US" dirty="0">
                <a:solidFill>
                  <a:schemeClr val="bg1"/>
                </a:solidFill>
              </a:rPr>
              <a:t> P. Spontaneous orbital </a:t>
            </a:r>
            <a:r>
              <a:rPr lang="en-US" dirty="0" err="1">
                <a:solidFill>
                  <a:schemeClr val="bg1"/>
                </a:solidFill>
              </a:rPr>
              <a:t>haematoma</a:t>
            </a:r>
            <a:r>
              <a:rPr lang="en-US" dirty="0">
                <a:solidFill>
                  <a:schemeClr val="bg1"/>
                </a:solidFill>
              </a:rPr>
              <a:t>. J </a:t>
            </a:r>
            <a:r>
              <a:rPr lang="en-US" dirty="0" err="1">
                <a:solidFill>
                  <a:schemeClr val="bg1"/>
                </a:solidFill>
              </a:rPr>
              <a:t>Laryngol</a:t>
            </a:r>
            <a:r>
              <a:rPr lang="en-US" dirty="0">
                <a:solidFill>
                  <a:schemeClr val="bg1"/>
                </a:solidFill>
              </a:rPr>
              <a:t> Otol. 2002;116(11):960-961. doi:10.1258/00222150260369552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Kwon JH, Song YJ, Choi SS, Kim KU. Spontaneous </a:t>
            </a:r>
            <a:r>
              <a:rPr lang="en-US" dirty="0" err="1">
                <a:solidFill>
                  <a:schemeClr val="bg1"/>
                </a:solidFill>
              </a:rPr>
              <a:t>intraorbital</a:t>
            </a:r>
            <a:r>
              <a:rPr lang="en-US" dirty="0">
                <a:solidFill>
                  <a:schemeClr val="bg1"/>
                </a:solidFill>
              </a:rPr>
              <a:t> hemorrhage: a case report. J Korean </a:t>
            </a:r>
            <a:r>
              <a:rPr lang="en-US" dirty="0" err="1">
                <a:solidFill>
                  <a:schemeClr val="bg1"/>
                </a:solidFill>
              </a:rPr>
              <a:t>Neurosurg</a:t>
            </a:r>
            <a:r>
              <a:rPr lang="en-US" dirty="0">
                <a:solidFill>
                  <a:schemeClr val="bg1"/>
                </a:solidFill>
              </a:rPr>
              <a:t> Soc. 2008;44(3):156-158. doi:10.3340/jkns.2008.44.3.156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Chan HHL, Hardy TG, McNab AA. Spontaneous Orbital Hemorrhage Related to the Extraocular Muscles. Ophthalmic </a:t>
            </a:r>
            <a:r>
              <a:rPr lang="en-US" dirty="0" err="1">
                <a:solidFill>
                  <a:schemeClr val="bg1"/>
                </a:solidFill>
              </a:rPr>
              <a:t>Plast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Reconstr</a:t>
            </a:r>
            <a:r>
              <a:rPr lang="en-US" dirty="0">
                <a:solidFill>
                  <a:schemeClr val="bg1"/>
                </a:solidFill>
              </a:rPr>
              <a:t> Surg. 2019;35(3):256-261. doi:10.1097/IOP.0000000000001223</a:t>
            </a:r>
          </a:p>
        </p:txBody>
      </p:sp>
    </p:spTree>
    <p:extLst>
      <p:ext uri="{BB962C8B-B14F-4D97-AF65-F5344CB8AC3E}">
        <p14:creationId xmlns:p14="http://schemas.microsoft.com/office/powerpoint/2010/main" val="3732444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292</Words>
  <Application>Microsoft Office PowerPoint</Application>
  <PresentationFormat>Widescreen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Bahnschrift SemiBold SemiConden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References (Similar Reported Cases)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Proptosis Puzzle</dc:title>
  <dc:creator>User</dc:creator>
  <cp:lastModifiedBy>Abbas Kanjeta</cp:lastModifiedBy>
  <cp:revision>10</cp:revision>
  <dcterms:created xsi:type="dcterms:W3CDTF">2025-01-17T15:55:22Z</dcterms:created>
  <dcterms:modified xsi:type="dcterms:W3CDTF">2025-02-06T07:04:32Z</dcterms:modified>
</cp:coreProperties>
</file>