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3" r:id="rId4"/>
    <p:sldId id="264"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1E5"/>
    <a:srgbClr val="DDE4F3"/>
    <a:srgbClr val="0067B4"/>
    <a:srgbClr val="2FA6FF"/>
    <a:srgbClr val="002642"/>
    <a:srgbClr val="CA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66B71-C56A-4AD7-A1A4-7101903252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CC61E92-77C6-4F9F-A227-6B0C5972A18D}">
      <dgm:prSet custT="1"/>
      <dgm:spPr/>
      <dgm:t>
        <a:bodyPr/>
        <a:lstStyle/>
        <a:p>
          <a:pPr algn="just">
            <a:lnSpc>
              <a:spcPct val="100000"/>
            </a:lnSpc>
          </a:pPr>
          <a:r>
            <a:rPr lang="en-US" sz="1800" b="0" i="0" dirty="0"/>
            <a:t>Naing EE, </a:t>
          </a:r>
          <a:r>
            <a:rPr lang="en-US" sz="1800" b="0" i="0" dirty="0" err="1"/>
            <a:t>Myint</a:t>
          </a:r>
          <a:r>
            <a:rPr lang="en-US" sz="1800" b="0" i="0" dirty="0"/>
            <a:t> KT, </a:t>
          </a:r>
          <a:r>
            <a:rPr lang="en-US" sz="1800" b="0" i="0" dirty="0" err="1"/>
            <a:t>Roddi</a:t>
          </a:r>
          <a:r>
            <a:rPr lang="en-US" sz="1800" b="0" i="0" dirty="0"/>
            <a:t> R. Lacrimal Gland prolapse: case report. </a:t>
          </a:r>
          <a:r>
            <a:rPr lang="en-US" sz="1800" b="0" i="1" dirty="0"/>
            <a:t>Surgical Techniques Development</a:t>
          </a:r>
          <a:r>
            <a:rPr lang="en-US" sz="1800" b="0" i="0" dirty="0"/>
            <a:t>. 2023;12(1):53-59. doi:10.3390/std12010004</a:t>
          </a:r>
          <a:endParaRPr lang="en-US" sz="1800" dirty="0"/>
        </a:p>
      </dgm:t>
    </dgm:pt>
    <dgm:pt modelId="{D30FA639-8CFC-41E4-9E15-4F0BE8A5A1F5}" type="parTrans" cxnId="{81E67731-B8A2-42AE-AEDE-0228C2C6D587}">
      <dgm:prSet/>
      <dgm:spPr/>
      <dgm:t>
        <a:bodyPr/>
        <a:lstStyle/>
        <a:p>
          <a:endParaRPr lang="en-US"/>
        </a:p>
      </dgm:t>
    </dgm:pt>
    <dgm:pt modelId="{C3A780BE-AE98-459E-8D42-A57BFC8BE183}" type="sibTrans" cxnId="{81E67731-B8A2-42AE-AEDE-0228C2C6D587}">
      <dgm:prSet/>
      <dgm:spPr/>
      <dgm:t>
        <a:bodyPr/>
        <a:lstStyle/>
        <a:p>
          <a:endParaRPr lang="en-US"/>
        </a:p>
      </dgm:t>
    </dgm:pt>
    <dgm:pt modelId="{25EB3C80-7199-41C7-BC38-74F46779247D}">
      <dgm:prSet custT="1"/>
      <dgm:spPr/>
      <dgm:t>
        <a:bodyPr/>
        <a:lstStyle/>
        <a:p>
          <a:pPr algn="l">
            <a:lnSpc>
              <a:spcPct val="100000"/>
            </a:lnSpc>
          </a:pPr>
          <a:endParaRPr lang="en-US" sz="1800" b="0" i="0" kern="1200" dirty="0"/>
        </a:p>
        <a:p>
          <a:pPr algn="l">
            <a:lnSpc>
              <a:spcPct val="100000"/>
            </a:lnSpc>
          </a:pPr>
          <a:r>
            <a:rPr lang="en-US" sz="1800" b="0" i="0" kern="1200" dirty="0"/>
            <a:t>Dobbs NW, Budak MJ, White RD, </a:t>
          </a:r>
          <a:r>
            <a:rPr lang="en-US" sz="1800" b="0" i="0" kern="1200" dirty="0" err="1"/>
            <a:t>Zealley</a:t>
          </a:r>
          <a:r>
            <a:rPr lang="en-US" sz="1800" b="0" i="0" kern="1200" dirty="0"/>
            <a:t> IA. MR-EYE: High-Resolution Microscopy COIL MRI for the assessment of the orbit and periorbital structures, Part 2: Clinical Applications. </a:t>
          </a:r>
          <a:r>
            <a:rPr lang="en-US" sz="1800" b="0" i="1" kern="1200" dirty="0"/>
            <a:t>American Journal of Neuroradiology</a:t>
          </a:r>
          <a:r>
            <a:rPr lang="en-US" sz="1800" b="0" i="0" kern="1200" dirty="0"/>
            <a:t>. 2021;42(7):1184-1189. doi:10.3174/ajnr.a7080</a:t>
          </a:r>
          <a:endParaRPr lang="en-US" sz="1800" kern="1200" dirty="0">
            <a:solidFill>
              <a:prstClr val="black">
                <a:hueOff val="0"/>
                <a:satOff val="0"/>
                <a:lumOff val="0"/>
                <a:alphaOff val="0"/>
              </a:prstClr>
            </a:solidFill>
            <a:latin typeface="Calibri" panose="020F0502020204030204"/>
            <a:ea typeface="+mn-ea"/>
            <a:cs typeface="+mn-cs"/>
          </a:endParaRPr>
        </a:p>
      </dgm:t>
    </dgm:pt>
    <dgm:pt modelId="{A3E6004C-EF90-4468-9758-297F82F14DEE}" type="parTrans" cxnId="{AC64F50D-114F-48D1-8BCD-5EAE196C145F}">
      <dgm:prSet/>
      <dgm:spPr/>
      <dgm:t>
        <a:bodyPr/>
        <a:lstStyle/>
        <a:p>
          <a:endParaRPr lang="en-US"/>
        </a:p>
      </dgm:t>
    </dgm:pt>
    <dgm:pt modelId="{2A56A7AD-69B9-4AB1-8CC9-EA5E8D6F9E9E}" type="sibTrans" cxnId="{AC64F50D-114F-48D1-8BCD-5EAE196C145F}">
      <dgm:prSet/>
      <dgm:spPr/>
      <dgm:t>
        <a:bodyPr/>
        <a:lstStyle/>
        <a:p>
          <a:endParaRPr lang="en-US"/>
        </a:p>
      </dgm:t>
    </dgm:pt>
    <dgm:pt modelId="{C6114B59-1EE2-4BC6-81C7-E618F44AC9CC}">
      <dgm:prSet custT="1"/>
      <dgm:spPr/>
      <dgm:t>
        <a:bodyPr/>
        <a:lstStyle/>
        <a:p>
          <a:pPr marL="0" lvl="0" algn="l" defTabSz="1155700">
            <a:spcBef>
              <a:spcPct val="0"/>
            </a:spcBef>
            <a:spcAft>
              <a:spcPct val="35000"/>
            </a:spcAft>
          </a:pPr>
          <a:r>
            <a:rPr lang="en-US" sz="1800" b="0" i="0" kern="1200" dirty="0" err="1"/>
            <a:t>Kuruva</a:t>
          </a:r>
          <a:r>
            <a:rPr lang="en-US" sz="1800" b="0" i="0" kern="1200" dirty="0"/>
            <a:t> M, Kumar M, Fitzgerald R, Samant R, </a:t>
          </a:r>
          <a:r>
            <a:rPr lang="en-US" sz="1800" b="0" i="0" kern="1200" dirty="0" err="1"/>
            <a:t>Angtuaco</a:t>
          </a:r>
          <a:r>
            <a:rPr lang="en-US" sz="1800" b="0" i="0" kern="1200" dirty="0"/>
            <a:t> EJ. Bilateral lacrimal gland prolapse: an underrecognized entity on CT. </a:t>
          </a:r>
          <a:r>
            <a:rPr lang="en-US" sz="1800" b="0" i="1" kern="1200" dirty="0" err="1"/>
            <a:t>Neurographics</a:t>
          </a:r>
          <a:r>
            <a:rPr lang="en-US" sz="1800" b="0" i="0" kern="1200" dirty="0"/>
            <a:t>. 2018;8(4):272-273. doi:10.3174/ng.1600015</a:t>
          </a:r>
          <a:endParaRPr lang="en-US" sz="1800" kern="1200" dirty="0"/>
        </a:p>
      </dgm:t>
    </dgm:pt>
    <dgm:pt modelId="{206C554E-3000-476E-A2AB-EAF9B78EF6DF}" type="parTrans" cxnId="{9A304FD8-257A-4ED6-95E4-8112041E5A3D}">
      <dgm:prSet/>
      <dgm:spPr/>
      <dgm:t>
        <a:bodyPr/>
        <a:lstStyle/>
        <a:p>
          <a:endParaRPr lang="en-US"/>
        </a:p>
      </dgm:t>
    </dgm:pt>
    <dgm:pt modelId="{A6EF1E23-9714-47E1-8161-6DDDB954E092}" type="sibTrans" cxnId="{9A304FD8-257A-4ED6-95E4-8112041E5A3D}">
      <dgm:prSet/>
      <dgm:spPr/>
      <dgm:t>
        <a:bodyPr/>
        <a:lstStyle/>
        <a:p>
          <a:endParaRPr lang="en-US"/>
        </a:p>
      </dgm:t>
    </dgm:pt>
    <dgm:pt modelId="{156DC2D5-5E42-4400-93D4-10B0609452AA}">
      <dgm:prSet custT="1"/>
      <dgm:spPr/>
      <dgm:t>
        <a:bodyPr/>
        <a:lstStyle/>
        <a:p>
          <a:pPr algn="just">
            <a:lnSpc>
              <a:spcPct val="100000"/>
            </a:lnSpc>
          </a:pPr>
          <a:r>
            <a:rPr lang="en-US" sz="1800" b="0" i="0" dirty="0"/>
            <a:t>Tejo CR, Da Costa PA, Batista RM, Rocha YRR, </a:t>
          </a:r>
          <a:r>
            <a:rPr lang="en-US" sz="1800" b="0" i="0" dirty="0" err="1"/>
            <a:t>Borba</a:t>
          </a:r>
          <a:r>
            <a:rPr lang="en-US" sz="1800" b="0" i="0" dirty="0"/>
            <a:t> MA. Subconjunctival fat prolapse: a disease little known to radiologists. </a:t>
          </a:r>
          <a:r>
            <a:rPr lang="en-US" sz="1800" b="0" i="1" dirty="0" err="1"/>
            <a:t>Radiologia</a:t>
          </a:r>
          <a:r>
            <a:rPr lang="en-US" sz="1800" b="0" i="1" dirty="0"/>
            <a:t> </a:t>
          </a:r>
          <a:r>
            <a:rPr lang="en-US" sz="1800" b="0" i="1" dirty="0" err="1"/>
            <a:t>Brasileira</a:t>
          </a:r>
          <a:r>
            <a:rPr lang="en-US" sz="1800" b="0" i="0" dirty="0"/>
            <a:t>. 2017;50(4):272-273. doi:10.1590/0100-3984.2015.0229</a:t>
          </a:r>
          <a:endParaRPr lang="en-US" sz="1800" dirty="0"/>
        </a:p>
      </dgm:t>
    </dgm:pt>
    <dgm:pt modelId="{E72C5955-7887-4757-834E-A019FF2F7394}" type="parTrans" cxnId="{69225D14-56BA-45A7-991C-3508B3B444CC}">
      <dgm:prSet/>
      <dgm:spPr/>
      <dgm:t>
        <a:bodyPr/>
        <a:lstStyle/>
        <a:p>
          <a:endParaRPr lang="en-US"/>
        </a:p>
      </dgm:t>
    </dgm:pt>
    <dgm:pt modelId="{E40B317F-9F49-498D-90B2-5616F5137849}" type="sibTrans" cxnId="{69225D14-56BA-45A7-991C-3508B3B444CC}">
      <dgm:prSet/>
      <dgm:spPr/>
      <dgm:t>
        <a:bodyPr/>
        <a:lstStyle/>
        <a:p>
          <a:endParaRPr lang="en-US"/>
        </a:p>
      </dgm:t>
    </dgm:pt>
    <dgm:pt modelId="{15FF9654-51DE-4A96-A16C-5315BE676E62}" type="pres">
      <dgm:prSet presAssocID="{C3866B71-C56A-4AD7-A1A4-710190325200}" presName="vert0" presStyleCnt="0">
        <dgm:presLayoutVars>
          <dgm:dir/>
          <dgm:animOne val="branch"/>
          <dgm:animLvl val="lvl"/>
        </dgm:presLayoutVars>
      </dgm:prSet>
      <dgm:spPr/>
    </dgm:pt>
    <dgm:pt modelId="{136E90C8-A488-4F84-A849-5244202D1D3D}" type="pres">
      <dgm:prSet presAssocID="{8CC61E92-77C6-4F9F-A227-6B0C5972A18D}" presName="thickLine" presStyleLbl="alignNode1" presStyleIdx="0" presStyleCnt="4"/>
      <dgm:spPr/>
    </dgm:pt>
    <dgm:pt modelId="{3423779E-8A5E-4E97-965E-05126E443294}" type="pres">
      <dgm:prSet presAssocID="{8CC61E92-77C6-4F9F-A227-6B0C5972A18D}" presName="horz1" presStyleCnt="0"/>
      <dgm:spPr/>
    </dgm:pt>
    <dgm:pt modelId="{86202B18-D4F4-49E4-B56A-B7B92D66973A}" type="pres">
      <dgm:prSet presAssocID="{8CC61E92-77C6-4F9F-A227-6B0C5972A18D}" presName="tx1" presStyleLbl="revTx" presStyleIdx="0" presStyleCnt="4" custScaleX="99256" custScaleY="64432"/>
      <dgm:spPr/>
    </dgm:pt>
    <dgm:pt modelId="{FF1CA8AA-7308-4CF0-A125-F0F1F702EC69}" type="pres">
      <dgm:prSet presAssocID="{8CC61E92-77C6-4F9F-A227-6B0C5972A18D}" presName="vert1" presStyleCnt="0"/>
      <dgm:spPr/>
    </dgm:pt>
    <dgm:pt modelId="{3246F821-3F96-4C89-A86B-19F1D672449C}" type="pres">
      <dgm:prSet presAssocID="{25EB3C80-7199-41C7-BC38-74F46779247D}" presName="thickLine" presStyleLbl="alignNode1" presStyleIdx="1" presStyleCnt="4"/>
      <dgm:spPr/>
    </dgm:pt>
    <dgm:pt modelId="{B5FD09DE-3351-4DDC-8DE9-A1BA962CB198}" type="pres">
      <dgm:prSet presAssocID="{25EB3C80-7199-41C7-BC38-74F46779247D}" presName="horz1" presStyleCnt="0"/>
      <dgm:spPr/>
    </dgm:pt>
    <dgm:pt modelId="{B524ADE2-9BE4-4030-B37E-493E23199060}" type="pres">
      <dgm:prSet presAssocID="{25EB3C80-7199-41C7-BC38-74F46779247D}" presName="tx1" presStyleLbl="revTx" presStyleIdx="1" presStyleCnt="4" custScaleY="92360" custLinFactNeighborY="-15352"/>
      <dgm:spPr/>
    </dgm:pt>
    <dgm:pt modelId="{2B513E49-9395-472C-80BD-63333A1789B8}" type="pres">
      <dgm:prSet presAssocID="{25EB3C80-7199-41C7-BC38-74F46779247D}" presName="vert1" presStyleCnt="0"/>
      <dgm:spPr/>
    </dgm:pt>
    <dgm:pt modelId="{2A9EFC73-F6FD-4BF4-8991-618975DF0F8B}" type="pres">
      <dgm:prSet presAssocID="{156DC2D5-5E42-4400-93D4-10B0609452AA}" presName="thickLine" presStyleLbl="alignNode1" presStyleIdx="2" presStyleCnt="4"/>
      <dgm:spPr/>
    </dgm:pt>
    <dgm:pt modelId="{4AD28459-7FD8-4F22-B521-949E89623E87}" type="pres">
      <dgm:prSet presAssocID="{156DC2D5-5E42-4400-93D4-10B0609452AA}" presName="horz1" presStyleCnt="0"/>
      <dgm:spPr/>
    </dgm:pt>
    <dgm:pt modelId="{B223EED5-C2A7-4B7A-94E6-7418EA9C375E}" type="pres">
      <dgm:prSet presAssocID="{156DC2D5-5E42-4400-93D4-10B0609452AA}" presName="tx1" presStyleLbl="revTx" presStyleIdx="2" presStyleCnt="4" custScaleY="57572" custLinFactNeighborY="61987"/>
      <dgm:spPr/>
    </dgm:pt>
    <dgm:pt modelId="{4B9CF2A3-C04C-4B5F-9651-0AD30A0D4888}" type="pres">
      <dgm:prSet presAssocID="{156DC2D5-5E42-4400-93D4-10B0609452AA}" presName="vert1" presStyleCnt="0"/>
      <dgm:spPr/>
    </dgm:pt>
    <dgm:pt modelId="{5D170656-4B1B-404F-A6E4-7E4EE1667615}" type="pres">
      <dgm:prSet presAssocID="{C6114B59-1EE2-4BC6-81C7-E618F44AC9CC}" presName="thickLine" presStyleLbl="alignNode1" presStyleIdx="3" presStyleCnt="4"/>
      <dgm:spPr/>
    </dgm:pt>
    <dgm:pt modelId="{AC70E998-8DA6-42FA-8AEE-1E5176E01345}" type="pres">
      <dgm:prSet presAssocID="{C6114B59-1EE2-4BC6-81C7-E618F44AC9CC}" presName="horz1" presStyleCnt="0"/>
      <dgm:spPr/>
    </dgm:pt>
    <dgm:pt modelId="{F5D7D372-9474-4421-8E08-1E55DE0E2396}" type="pres">
      <dgm:prSet presAssocID="{C6114B59-1EE2-4BC6-81C7-E618F44AC9CC}" presName="tx1" presStyleLbl="revTx" presStyleIdx="3" presStyleCnt="4" custScaleY="97691" custLinFactNeighborX="593" custLinFactNeighborY="-54268"/>
      <dgm:spPr/>
    </dgm:pt>
    <dgm:pt modelId="{BC7C0AB0-1841-4DE2-AAEF-BC347FDE48FF}" type="pres">
      <dgm:prSet presAssocID="{C6114B59-1EE2-4BC6-81C7-E618F44AC9CC}" presName="vert1" presStyleCnt="0"/>
      <dgm:spPr/>
    </dgm:pt>
  </dgm:ptLst>
  <dgm:cxnLst>
    <dgm:cxn modelId="{AC64F50D-114F-48D1-8BCD-5EAE196C145F}" srcId="{C3866B71-C56A-4AD7-A1A4-710190325200}" destId="{25EB3C80-7199-41C7-BC38-74F46779247D}" srcOrd="1" destOrd="0" parTransId="{A3E6004C-EF90-4468-9758-297F82F14DEE}" sibTransId="{2A56A7AD-69B9-4AB1-8CC9-EA5E8D6F9E9E}"/>
    <dgm:cxn modelId="{895C1E12-3C39-46F8-9E93-1DA3AD877E1D}" type="presOf" srcId="{C3866B71-C56A-4AD7-A1A4-710190325200}" destId="{15FF9654-51DE-4A96-A16C-5315BE676E62}" srcOrd="0" destOrd="0" presId="urn:microsoft.com/office/officeart/2008/layout/LinedList"/>
    <dgm:cxn modelId="{69225D14-56BA-45A7-991C-3508B3B444CC}" srcId="{C3866B71-C56A-4AD7-A1A4-710190325200}" destId="{156DC2D5-5E42-4400-93D4-10B0609452AA}" srcOrd="2" destOrd="0" parTransId="{E72C5955-7887-4757-834E-A019FF2F7394}" sibTransId="{E40B317F-9F49-498D-90B2-5616F5137849}"/>
    <dgm:cxn modelId="{81E67731-B8A2-42AE-AEDE-0228C2C6D587}" srcId="{C3866B71-C56A-4AD7-A1A4-710190325200}" destId="{8CC61E92-77C6-4F9F-A227-6B0C5972A18D}" srcOrd="0" destOrd="0" parTransId="{D30FA639-8CFC-41E4-9E15-4F0BE8A5A1F5}" sibTransId="{C3A780BE-AE98-459E-8D42-A57BFC8BE183}"/>
    <dgm:cxn modelId="{BF015966-926D-415C-AF8E-2B22B67AF33B}" type="presOf" srcId="{C6114B59-1EE2-4BC6-81C7-E618F44AC9CC}" destId="{F5D7D372-9474-4421-8E08-1E55DE0E2396}" srcOrd="0" destOrd="0" presId="urn:microsoft.com/office/officeart/2008/layout/LinedList"/>
    <dgm:cxn modelId="{6051B77C-8C09-473A-9B2B-D66F67038948}" type="presOf" srcId="{25EB3C80-7199-41C7-BC38-74F46779247D}" destId="{B524ADE2-9BE4-4030-B37E-493E23199060}" srcOrd="0" destOrd="0" presId="urn:microsoft.com/office/officeart/2008/layout/LinedList"/>
    <dgm:cxn modelId="{C575C7AC-DDCA-40E8-A07C-2D5A3AC2D321}" type="presOf" srcId="{8CC61E92-77C6-4F9F-A227-6B0C5972A18D}" destId="{86202B18-D4F4-49E4-B56A-B7B92D66973A}" srcOrd="0" destOrd="0" presId="urn:microsoft.com/office/officeart/2008/layout/LinedList"/>
    <dgm:cxn modelId="{9A304FD8-257A-4ED6-95E4-8112041E5A3D}" srcId="{C3866B71-C56A-4AD7-A1A4-710190325200}" destId="{C6114B59-1EE2-4BC6-81C7-E618F44AC9CC}" srcOrd="3" destOrd="0" parTransId="{206C554E-3000-476E-A2AB-EAF9B78EF6DF}" sibTransId="{A6EF1E23-9714-47E1-8161-6DDDB954E092}"/>
    <dgm:cxn modelId="{5A7558F0-ADF4-45AF-A786-2A3B55FE0190}" type="presOf" srcId="{156DC2D5-5E42-4400-93D4-10B0609452AA}" destId="{B223EED5-C2A7-4B7A-94E6-7418EA9C375E}" srcOrd="0" destOrd="0" presId="urn:microsoft.com/office/officeart/2008/layout/LinedList"/>
    <dgm:cxn modelId="{980CCFED-0B20-40CC-BD97-1C81479BF63E}" type="presParOf" srcId="{15FF9654-51DE-4A96-A16C-5315BE676E62}" destId="{136E90C8-A488-4F84-A849-5244202D1D3D}" srcOrd="0" destOrd="0" presId="urn:microsoft.com/office/officeart/2008/layout/LinedList"/>
    <dgm:cxn modelId="{C19E9EDE-C33F-43B0-9161-DFED85ADB6A0}" type="presParOf" srcId="{15FF9654-51DE-4A96-A16C-5315BE676E62}" destId="{3423779E-8A5E-4E97-965E-05126E443294}" srcOrd="1" destOrd="0" presId="urn:microsoft.com/office/officeart/2008/layout/LinedList"/>
    <dgm:cxn modelId="{A90BC00B-7F02-4EBF-A25C-BEEA5CF8CAD8}" type="presParOf" srcId="{3423779E-8A5E-4E97-965E-05126E443294}" destId="{86202B18-D4F4-49E4-B56A-B7B92D66973A}" srcOrd="0" destOrd="0" presId="urn:microsoft.com/office/officeart/2008/layout/LinedList"/>
    <dgm:cxn modelId="{3DD30F73-0895-457C-82A2-F7A2CE0AF121}" type="presParOf" srcId="{3423779E-8A5E-4E97-965E-05126E443294}" destId="{FF1CA8AA-7308-4CF0-A125-F0F1F702EC69}" srcOrd="1" destOrd="0" presId="urn:microsoft.com/office/officeart/2008/layout/LinedList"/>
    <dgm:cxn modelId="{57473313-93CC-4128-9CF6-CC63068EDBC7}" type="presParOf" srcId="{15FF9654-51DE-4A96-A16C-5315BE676E62}" destId="{3246F821-3F96-4C89-A86B-19F1D672449C}" srcOrd="2" destOrd="0" presId="urn:microsoft.com/office/officeart/2008/layout/LinedList"/>
    <dgm:cxn modelId="{119C2E3F-8F11-4304-9C66-71E5F26D24FE}" type="presParOf" srcId="{15FF9654-51DE-4A96-A16C-5315BE676E62}" destId="{B5FD09DE-3351-4DDC-8DE9-A1BA962CB198}" srcOrd="3" destOrd="0" presId="urn:microsoft.com/office/officeart/2008/layout/LinedList"/>
    <dgm:cxn modelId="{4E5E13C5-8C80-49C1-AC5D-B3A18F7751A1}" type="presParOf" srcId="{B5FD09DE-3351-4DDC-8DE9-A1BA962CB198}" destId="{B524ADE2-9BE4-4030-B37E-493E23199060}" srcOrd="0" destOrd="0" presId="urn:microsoft.com/office/officeart/2008/layout/LinedList"/>
    <dgm:cxn modelId="{AABBDF8A-70C6-46D5-8E33-828A34DAC0E2}" type="presParOf" srcId="{B5FD09DE-3351-4DDC-8DE9-A1BA962CB198}" destId="{2B513E49-9395-472C-80BD-63333A1789B8}" srcOrd="1" destOrd="0" presId="urn:microsoft.com/office/officeart/2008/layout/LinedList"/>
    <dgm:cxn modelId="{FAE5EDC4-F4F5-4D1A-B372-447236797093}" type="presParOf" srcId="{15FF9654-51DE-4A96-A16C-5315BE676E62}" destId="{2A9EFC73-F6FD-4BF4-8991-618975DF0F8B}" srcOrd="4" destOrd="0" presId="urn:microsoft.com/office/officeart/2008/layout/LinedList"/>
    <dgm:cxn modelId="{94CB6B53-E606-4358-A4F4-F33596F3585C}" type="presParOf" srcId="{15FF9654-51DE-4A96-A16C-5315BE676E62}" destId="{4AD28459-7FD8-4F22-B521-949E89623E87}" srcOrd="5" destOrd="0" presId="urn:microsoft.com/office/officeart/2008/layout/LinedList"/>
    <dgm:cxn modelId="{884B705F-28EF-47C5-B693-E5F0BE028607}" type="presParOf" srcId="{4AD28459-7FD8-4F22-B521-949E89623E87}" destId="{B223EED5-C2A7-4B7A-94E6-7418EA9C375E}" srcOrd="0" destOrd="0" presId="urn:microsoft.com/office/officeart/2008/layout/LinedList"/>
    <dgm:cxn modelId="{53997F26-4B86-4E5F-AFD2-8D520F250550}" type="presParOf" srcId="{4AD28459-7FD8-4F22-B521-949E89623E87}" destId="{4B9CF2A3-C04C-4B5F-9651-0AD30A0D4888}" srcOrd="1" destOrd="0" presId="urn:microsoft.com/office/officeart/2008/layout/LinedList"/>
    <dgm:cxn modelId="{94B8F621-CE9B-4423-BE7F-81256D0EE849}" type="presParOf" srcId="{15FF9654-51DE-4A96-A16C-5315BE676E62}" destId="{5D170656-4B1B-404F-A6E4-7E4EE1667615}" srcOrd="6" destOrd="0" presId="urn:microsoft.com/office/officeart/2008/layout/LinedList"/>
    <dgm:cxn modelId="{8B9C2BF8-992A-4DFE-AC4E-2B3C4AA4182A}" type="presParOf" srcId="{15FF9654-51DE-4A96-A16C-5315BE676E62}" destId="{AC70E998-8DA6-42FA-8AEE-1E5176E01345}" srcOrd="7" destOrd="0" presId="urn:microsoft.com/office/officeart/2008/layout/LinedList"/>
    <dgm:cxn modelId="{A7854E5D-FCB7-4631-B96F-97D0862D88D0}" type="presParOf" srcId="{AC70E998-8DA6-42FA-8AEE-1E5176E01345}" destId="{F5D7D372-9474-4421-8E08-1E55DE0E2396}" srcOrd="0" destOrd="0" presId="urn:microsoft.com/office/officeart/2008/layout/LinedList"/>
    <dgm:cxn modelId="{7E94DE2A-DC49-4945-A2AE-9B83A5AA6985}" type="presParOf" srcId="{AC70E998-8DA6-42FA-8AEE-1E5176E01345}" destId="{BC7C0AB0-1841-4DE2-AAEF-BC347FDE48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E90C8-A488-4F84-A849-5244202D1D3D}">
      <dsp:nvSpPr>
        <dsp:cNvPr id="0" name=""/>
        <dsp:cNvSpPr/>
      </dsp:nvSpPr>
      <dsp:spPr>
        <a:xfrm>
          <a:off x="0" y="1311"/>
          <a:ext cx="7168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02B18-D4F4-49E4-B56A-B7B92D66973A}">
      <dsp:nvSpPr>
        <dsp:cNvPr id="0" name=""/>
        <dsp:cNvSpPr/>
      </dsp:nvSpPr>
      <dsp:spPr>
        <a:xfrm>
          <a:off x="0" y="1311"/>
          <a:ext cx="7114795" cy="120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00000"/>
            </a:lnSpc>
            <a:spcBef>
              <a:spcPct val="0"/>
            </a:spcBef>
            <a:spcAft>
              <a:spcPct val="35000"/>
            </a:spcAft>
            <a:buNone/>
          </a:pPr>
          <a:r>
            <a:rPr lang="en-US" sz="1800" b="0" i="0" kern="1200" dirty="0"/>
            <a:t>Naing EE, </a:t>
          </a:r>
          <a:r>
            <a:rPr lang="en-US" sz="1800" b="0" i="0" kern="1200" dirty="0" err="1"/>
            <a:t>Myint</a:t>
          </a:r>
          <a:r>
            <a:rPr lang="en-US" sz="1800" b="0" i="0" kern="1200" dirty="0"/>
            <a:t> KT, </a:t>
          </a:r>
          <a:r>
            <a:rPr lang="en-US" sz="1800" b="0" i="0" kern="1200" dirty="0" err="1"/>
            <a:t>Roddi</a:t>
          </a:r>
          <a:r>
            <a:rPr lang="en-US" sz="1800" b="0" i="0" kern="1200" dirty="0"/>
            <a:t> R. Lacrimal Gland prolapse: case report. </a:t>
          </a:r>
          <a:r>
            <a:rPr lang="en-US" sz="1800" b="0" i="1" kern="1200" dirty="0"/>
            <a:t>Surgical Techniques Development</a:t>
          </a:r>
          <a:r>
            <a:rPr lang="en-US" sz="1800" b="0" i="0" kern="1200" dirty="0"/>
            <a:t>. 2023;12(1):53-59. doi:10.3390/std12010004</a:t>
          </a:r>
          <a:endParaRPr lang="en-US" sz="1800" kern="1200" dirty="0"/>
        </a:p>
      </dsp:txBody>
      <dsp:txXfrm>
        <a:off x="0" y="1311"/>
        <a:ext cx="7114795" cy="1206586"/>
      </dsp:txXfrm>
    </dsp:sp>
    <dsp:sp modelId="{3246F821-3F96-4C89-A86B-19F1D672449C}">
      <dsp:nvSpPr>
        <dsp:cNvPr id="0" name=""/>
        <dsp:cNvSpPr/>
      </dsp:nvSpPr>
      <dsp:spPr>
        <a:xfrm>
          <a:off x="0" y="1207898"/>
          <a:ext cx="7168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4ADE2-9BE4-4030-B37E-493E23199060}">
      <dsp:nvSpPr>
        <dsp:cNvPr id="0" name=""/>
        <dsp:cNvSpPr/>
      </dsp:nvSpPr>
      <dsp:spPr>
        <a:xfrm>
          <a:off x="0" y="920408"/>
          <a:ext cx="7168126" cy="172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endParaRPr lang="en-US" sz="1800" b="0" i="0" kern="1200" dirty="0"/>
        </a:p>
        <a:p>
          <a:pPr marL="0" lvl="0" indent="0" algn="l" defTabSz="800100">
            <a:lnSpc>
              <a:spcPct val="100000"/>
            </a:lnSpc>
            <a:spcBef>
              <a:spcPct val="0"/>
            </a:spcBef>
            <a:spcAft>
              <a:spcPct val="35000"/>
            </a:spcAft>
            <a:buNone/>
          </a:pPr>
          <a:r>
            <a:rPr lang="en-US" sz="1800" b="0" i="0" kern="1200" dirty="0"/>
            <a:t>Dobbs NW, Budak MJ, White RD, </a:t>
          </a:r>
          <a:r>
            <a:rPr lang="en-US" sz="1800" b="0" i="0" kern="1200" dirty="0" err="1"/>
            <a:t>Zealley</a:t>
          </a:r>
          <a:r>
            <a:rPr lang="en-US" sz="1800" b="0" i="0" kern="1200" dirty="0"/>
            <a:t> IA. MR-EYE: High-Resolution Microscopy COIL MRI for the assessment of the orbit and periorbital structures, Part 2: Clinical Applications. </a:t>
          </a:r>
          <a:r>
            <a:rPr lang="en-US" sz="1800" b="0" i="1" kern="1200" dirty="0"/>
            <a:t>American Journal of Neuroradiology</a:t>
          </a:r>
          <a:r>
            <a:rPr lang="en-US" sz="1800" b="0" i="0" kern="1200" dirty="0"/>
            <a:t>. 2021;42(7):1184-1189. doi:10.3174/ajnr.a7080</a:t>
          </a:r>
          <a:endParaRPr lang="en-US" sz="1800" kern="1200" dirty="0">
            <a:solidFill>
              <a:prstClr val="black">
                <a:hueOff val="0"/>
                <a:satOff val="0"/>
                <a:lumOff val="0"/>
                <a:alphaOff val="0"/>
              </a:prstClr>
            </a:solidFill>
            <a:latin typeface="Calibri" panose="020F0502020204030204"/>
            <a:ea typeface="+mn-ea"/>
            <a:cs typeface="+mn-cs"/>
          </a:endParaRPr>
        </a:p>
      </dsp:txBody>
      <dsp:txXfrm>
        <a:off x="0" y="920408"/>
        <a:ext cx="7168126" cy="1729579"/>
      </dsp:txXfrm>
    </dsp:sp>
    <dsp:sp modelId="{2A9EFC73-F6FD-4BF4-8991-618975DF0F8B}">
      <dsp:nvSpPr>
        <dsp:cNvPr id="0" name=""/>
        <dsp:cNvSpPr/>
      </dsp:nvSpPr>
      <dsp:spPr>
        <a:xfrm>
          <a:off x="0" y="2937477"/>
          <a:ext cx="7168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3EED5-C2A7-4B7A-94E6-7418EA9C375E}">
      <dsp:nvSpPr>
        <dsp:cNvPr id="0" name=""/>
        <dsp:cNvSpPr/>
      </dsp:nvSpPr>
      <dsp:spPr>
        <a:xfrm>
          <a:off x="0" y="4098277"/>
          <a:ext cx="7168126" cy="107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00000"/>
            </a:lnSpc>
            <a:spcBef>
              <a:spcPct val="0"/>
            </a:spcBef>
            <a:spcAft>
              <a:spcPct val="35000"/>
            </a:spcAft>
            <a:buNone/>
          </a:pPr>
          <a:r>
            <a:rPr lang="en-US" sz="1800" b="0" i="0" kern="1200" dirty="0"/>
            <a:t>Tejo CR, Da Costa PA, Batista RM, Rocha YRR, </a:t>
          </a:r>
          <a:r>
            <a:rPr lang="en-US" sz="1800" b="0" i="0" kern="1200" dirty="0" err="1"/>
            <a:t>Borba</a:t>
          </a:r>
          <a:r>
            <a:rPr lang="en-US" sz="1800" b="0" i="0" kern="1200" dirty="0"/>
            <a:t> MA. Subconjunctival fat prolapse: a disease little known to radiologists. </a:t>
          </a:r>
          <a:r>
            <a:rPr lang="en-US" sz="1800" b="0" i="1" kern="1200" dirty="0" err="1"/>
            <a:t>Radiologia</a:t>
          </a:r>
          <a:r>
            <a:rPr lang="en-US" sz="1800" b="0" i="1" kern="1200" dirty="0"/>
            <a:t> </a:t>
          </a:r>
          <a:r>
            <a:rPr lang="en-US" sz="1800" b="0" i="1" kern="1200" dirty="0" err="1"/>
            <a:t>Brasileira</a:t>
          </a:r>
          <a:r>
            <a:rPr lang="en-US" sz="1800" b="0" i="0" kern="1200" dirty="0"/>
            <a:t>. 2017;50(4):272-273. doi:10.1590/0100-3984.2015.0229</a:t>
          </a:r>
          <a:endParaRPr lang="en-US" sz="1800" kern="1200" dirty="0"/>
        </a:p>
      </dsp:txBody>
      <dsp:txXfrm>
        <a:off x="0" y="4098277"/>
        <a:ext cx="7168126" cy="1078122"/>
      </dsp:txXfrm>
    </dsp:sp>
    <dsp:sp modelId="{5D170656-4B1B-404F-A6E4-7E4EE1667615}">
      <dsp:nvSpPr>
        <dsp:cNvPr id="0" name=""/>
        <dsp:cNvSpPr/>
      </dsp:nvSpPr>
      <dsp:spPr>
        <a:xfrm>
          <a:off x="0" y="4015600"/>
          <a:ext cx="7168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7D372-9474-4421-8E08-1E55DE0E2396}">
      <dsp:nvSpPr>
        <dsp:cNvPr id="0" name=""/>
        <dsp:cNvSpPr/>
      </dsp:nvSpPr>
      <dsp:spPr>
        <a:xfrm>
          <a:off x="0" y="2999350"/>
          <a:ext cx="7168126" cy="182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155700">
            <a:lnSpc>
              <a:spcPct val="90000"/>
            </a:lnSpc>
            <a:spcBef>
              <a:spcPct val="0"/>
            </a:spcBef>
            <a:spcAft>
              <a:spcPct val="35000"/>
            </a:spcAft>
            <a:buNone/>
          </a:pPr>
          <a:r>
            <a:rPr lang="en-US" sz="1800" b="0" i="0" kern="1200" dirty="0" err="1"/>
            <a:t>Kuruva</a:t>
          </a:r>
          <a:r>
            <a:rPr lang="en-US" sz="1800" b="0" i="0" kern="1200" dirty="0"/>
            <a:t> M, Kumar M, Fitzgerald R, Samant R, </a:t>
          </a:r>
          <a:r>
            <a:rPr lang="en-US" sz="1800" b="0" i="0" kern="1200" dirty="0" err="1"/>
            <a:t>Angtuaco</a:t>
          </a:r>
          <a:r>
            <a:rPr lang="en-US" sz="1800" b="0" i="0" kern="1200" dirty="0"/>
            <a:t> EJ. Bilateral lacrimal gland prolapse: an underrecognized entity on CT. </a:t>
          </a:r>
          <a:r>
            <a:rPr lang="en-US" sz="1800" b="0" i="1" kern="1200" dirty="0" err="1"/>
            <a:t>Neurographics</a:t>
          </a:r>
          <a:r>
            <a:rPr lang="en-US" sz="1800" b="0" i="0" kern="1200" dirty="0"/>
            <a:t>. 2018;8(4):272-273. doi:10.3174/ng.1600015</a:t>
          </a:r>
          <a:endParaRPr lang="en-US" sz="1800" kern="1200" dirty="0"/>
        </a:p>
      </dsp:txBody>
      <dsp:txXfrm>
        <a:off x="0" y="2999350"/>
        <a:ext cx="7168126" cy="18294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BFFFC-E1C5-4CC0-885B-266FC1E64C1B}"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52C46-E27B-47B6-A4E2-46861152CF49}" type="slidenum">
              <a:rPr lang="en-US" smtClean="0"/>
              <a:t>‹#›</a:t>
            </a:fld>
            <a:endParaRPr lang="en-US"/>
          </a:p>
        </p:txBody>
      </p:sp>
    </p:spTree>
    <p:extLst>
      <p:ext uri="{BB962C8B-B14F-4D97-AF65-F5344CB8AC3E}">
        <p14:creationId xmlns:p14="http://schemas.microsoft.com/office/powerpoint/2010/main" val="236487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52C46-E27B-47B6-A4E2-46861152CF49}" type="slidenum">
              <a:rPr lang="en-US" smtClean="0"/>
              <a:t>1</a:t>
            </a:fld>
            <a:endParaRPr lang="en-US"/>
          </a:p>
        </p:txBody>
      </p:sp>
    </p:spTree>
    <p:extLst>
      <p:ext uri="{BB962C8B-B14F-4D97-AF65-F5344CB8AC3E}">
        <p14:creationId xmlns:p14="http://schemas.microsoft.com/office/powerpoint/2010/main" val="237851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52C46-E27B-47B6-A4E2-46861152CF49}" type="slidenum">
              <a:rPr lang="en-US" smtClean="0"/>
              <a:t>3</a:t>
            </a:fld>
            <a:endParaRPr lang="en-US"/>
          </a:p>
        </p:txBody>
      </p:sp>
    </p:spTree>
    <p:extLst>
      <p:ext uri="{BB962C8B-B14F-4D97-AF65-F5344CB8AC3E}">
        <p14:creationId xmlns:p14="http://schemas.microsoft.com/office/powerpoint/2010/main" val="28086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2918-D9C1-E61E-825A-20FF5452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246BC6-7514-0C84-A8BA-9B9C6A41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59CCF-6E9D-E31A-E539-0441D6158D19}"/>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B28C3DD6-DB19-4C7E-A212-C3AEAC411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21E0C-0848-FB06-3289-B711A18DADC3}"/>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88185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7A24-2E84-4E28-E4C5-5D04217C15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600C5-7218-3EF2-34D3-2234CD1F1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23829-BFBA-E7A4-723E-7179E4F2CC4F}"/>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0843D3C6-1261-865A-78C3-202FE834E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834B6-16C4-3D43-31E5-0FB3EEB1ED14}"/>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424198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4437D-7538-402B-827C-1EE119420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A42AF-DB90-7C6F-DDFC-B5B495A04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39511-A6FF-4287-1441-DCEB5E211AB2}"/>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AB78E101-3925-B4B7-4E4B-8CA33C2F1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48D4-721C-2297-EE74-A56329C4E1BF}"/>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41979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D6EB-C488-CA0F-CEAB-F780176A5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B2AF-6268-120E-C280-FB5D421A9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59244-0D8D-C6B0-144B-A7CA76AF97E2}"/>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8FF4AC49-E569-D6C5-E742-088E42F39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DF0F3-CEB8-CFC8-09DE-679F359FFE40}"/>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127055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4BD3-D2AA-1FCC-99CC-9FFDA35C0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DEDD3-442A-28E3-EA48-51A3AA433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AA87F-8F48-FCA8-8E92-B7E2B8C7042E}"/>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B1271063-FE63-DEEC-CB33-C26AB165B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A175D-48E3-74A9-91AA-DBC870DB75C5}"/>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12218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9167-D2A4-B312-02CD-0CB00D236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C3E89-6576-7F22-1671-8F5ADC143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003A1-B114-CB67-B850-67B925D81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9A2A7-DE84-E71F-7D12-050966D66AC4}"/>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6" name="Footer Placeholder 5">
            <a:extLst>
              <a:ext uri="{FF2B5EF4-FFF2-40B4-BE49-F238E27FC236}">
                <a16:creationId xmlns:a16="http://schemas.microsoft.com/office/drawing/2014/main" id="{176AA8B4-C017-EF44-9E3D-6BA46F551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514B5-FB66-EA75-B44D-3BBADA2A2EAF}"/>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41710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379D-D415-9E6E-10EC-1E6A5F733C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6B97BA-049A-2DE7-21EA-AD9B84631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CB285D-68D2-BF5F-A0CE-256974005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AF51F-9592-D4FA-51A4-B117F9F2F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153415-2AAD-0C96-845B-9BD12BB6D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D9481-BEC4-A31D-C2E4-E54C0F9D70F6}"/>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8" name="Footer Placeholder 7">
            <a:extLst>
              <a:ext uri="{FF2B5EF4-FFF2-40B4-BE49-F238E27FC236}">
                <a16:creationId xmlns:a16="http://schemas.microsoft.com/office/drawing/2014/main" id="{6786BA91-5094-3395-D60E-5D951953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55C50-2700-0A62-F10A-B54A3AD0544B}"/>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192830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F11B-598D-C7EA-6861-9CBFFFD136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5CB8A-794C-FB99-41C6-1F9EEA70096A}"/>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4" name="Footer Placeholder 3">
            <a:extLst>
              <a:ext uri="{FF2B5EF4-FFF2-40B4-BE49-F238E27FC236}">
                <a16:creationId xmlns:a16="http://schemas.microsoft.com/office/drawing/2014/main" id="{680C4C75-29AA-9176-4371-ECFCD5634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55715B-3B1B-AA6A-E70E-85C255E40A83}"/>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383550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401C-F7CB-4293-7676-D3D50A6D5959}"/>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3" name="Footer Placeholder 2">
            <a:extLst>
              <a:ext uri="{FF2B5EF4-FFF2-40B4-BE49-F238E27FC236}">
                <a16:creationId xmlns:a16="http://schemas.microsoft.com/office/drawing/2014/main" id="{711449C0-B019-7401-C2F2-397765416B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3CF16B-A0C5-4911-7936-2650E08C7BA2}"/>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125613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CB1C-F756-F3A6-870C-B306AC255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0584C8-4CAD-ECAC-03EC-287D4D5D7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9C46E-AB36-EF44-4D05-A60E2A2BF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739EB-E824-2453-7DE6-E353E3266AB4}"/>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6" name="Footer Placeholder 5">
            <a:extLst>
              <a:ext uri="{FF2B5EF4-FFF2-40B4-BE49-F238E27FC236}">
                <a16:creationId xmlns:a16="http://schemas.microsoft.com/office/drawing/2014/main" id="{2C95FCAA-C77E-2296-A238-1FB0E8465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9A759-E7CF-AB96-A4AF-42AB5E0EDDFB}"/>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350714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9F1F-42CA-39F2-7963-9E4908D3A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31B37-F52D-E1D0-D5A4-833D5333B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3FAC0-FB4C-2F03-670C-8111060E8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0E88F-55DB-AEBD-409A-D3EB9FFFD512}"/>
              </a:ext>
            </a:extLst>
          </p:cNvPr>
          <p:cNvSpPr>
            <a:spLocks noGrp="1"/>
          </p:cNvSpPr>
          <p:nvPr>
            <p:ph type="dt" sz="half" idx="10"/>
          </p:nvPr>
        </p:nvSpPr>
        <p:spPr/>
        <p:txBody>
          <a:bodyPr/>
          <a:lstStyle/>
          <a:p>
            <a:fld id="{31BB410B-49D7-4A07-AA5F-4772007AFD44}" type="datetimeFigureOut">
              <a:rPr lang="en-US" smtClean="0"/>
              <a:t>2/6/2025</a:t>
            </a:fld>
            <a:endParaRPr lang="en-US"/>
          </a:p>
        </p:txBody>
      </p:sp>
      <p:sp>
        <p:nvSpPr>
          <p:cNvPr id="6" name="Footer Placeholder 5">
            <a:extLst>
              <a:ext uri="{FF2B5EF4-FFF2-40B4-BE49-F238E27FC236}">
                <a16:creationId xmlns:a16="http://schemas.microsoft.com/office/drawing/2014/main" id="{6353ACD1-CF6D-80D4-8465-4A1F86D51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7311C-72E7-C81D-29FD-44A2489B5F0C}"/>
              </a:ext>
            </a:extLst>
          </p:cNvPr>
          <p:cNvSpPr>
            <a:spLocks noGrp="1"/>
          </p:cNvSpPr>
          <p:nvPr>
            <p:ph type="sldNum" sz="quarter" idx="12"/>
          </p:nvPr>
        </p:nvSpPr>
        <p:spPr/>
        <p:txBody>
          <a:bodyPr/>
          <a:lstStyle/>
          <a:p>
            <a:fld id="{62B0134A-E31F-4081-9B55-D7D3EAF703CE}" type="slidenum">
              <a:rPr lang="en-US" smtClean="0"/>
              <a:t>‹#›</a:t>
            </a:fld>
            <a:endParaRPr lang="en-US"/>
          </a:p>
        </p:txBody>
      </p:sp>
    </p:spTree>
    <p:extLst>
      <p:ext uri="{BB962C8B-B14F-4D97-AF65-F5344CB8AC3E}">
        <p14:creationId xmlns:p14="http://schemas.microsoft.com/office/powerpoint/2010/main" val="378374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9E7E2-00E5-DF60-D1C0-46F954DB5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88A910-E55B-22DB-001C-566BBDC61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313E2-81F2-3FEF-5353-255B5F881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B410B-49D7-4A07-AA5F-4772007AFD44}" type="datetimeFigureOut">
              <a:rPr lang="en-US" smtClean="0"/>
              <a:t>2/6/2025</a:t>
            </a:fld>
            <a:endParaRPr lang="en-US"/>
          </a:p>
        </p:txBody>
      </p:sp>
      <p:sp>
        <p:nvSpPr>
          <p:cNvPr id="5" name="Footer Placeholder 4">
            <a:extLst>
              <a:ext uri="{FF2B5EF4-FFF2-40B4-BE49-F238E27FC236}">
                <a16:creationId xmlns:a16="http://schemas.microsoft.com/office/drawing/2014/main" id="{5AF3C6B3-F6DB-0861-6997-218871E65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8A6B5-1005-8B8B-63C3-AD89E6390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0134A-E31F-4081-9B55-D7D3EAF703CE}" type="slidenum">
              <a:rPr lang="en-US" smtClean="0"/>
              <a:t>‹#›</a:t>
            </a:fld>
            <a:endParaRPr lang="en-US"/>
          </a:p>
        </p:txBody>
      </p:sp>
    </p:spTree>
    <p:extLst>
      <p:ext uri="{BB962C8B-B14F-4D97-AF65-F5344CB8AC3E}">
        <p14:creationId xmlns:p14="http://schemas.microsoft.com/office/powerpoint/2010/main" val="111783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E4F3"/>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hip and water&#10;&#10;Description automatically generated">
            <a:extLst>
              <a:ext uri="{FF2B5EF4-FFF2-40B4-BE49-F238E27FC236}">
                <a16:creationId xmlns:a16="http://schemas.microsoft.com/office/drawing/2014/main" id="{EDE871B3-8695-CC22-F73E-360FA1779E8C}"/>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t="9239" r="2" b="4410"/>
          <a:stretch/>
        </p:blipFill>
        <p:spPr>
          <a:xfrm>
            <a:off x="10133826" y="37962"/>
            <a:ext cx="1838632" cy="2244134"/>
          </a:xfrm>
          <a:prstGeom prst="rect">
            <a:avLst/>
          </a:prstGeom>
          <a:solidFill>
            <a:srgbClr val="0067B4"/>
          </a:solidFill>
        </p:spPr>
      </p:pic>
      <p:sp>
        <p:nvSpPr>
          <p:cNvPr id="17" name="Rectangle 1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9CA3E56-EA72-0EAB-4710-E65D6C93437E}"/>
              </a:ext>
            </a:extLst>
          </p:cNvPr>
          <p:cNvSpPr>
            <a:spLocks noGrp="1"/>
          </p:cNvSpPr>
          <p:nvPr>
            <p:ph type="ctrTitle"/>
          </p:nvPr>
        </p:nvSpPr>
        <p:spPr>
          <a:xfrm>
            <a:off x="508626" y="1295454"/>
            <a:ext cx="3020560" cy="3588870"/>
          </a:xfrm>
        </p:spPr>
        <p:txBody>
          <a:bodyPr vert="horz" lIns="91440" tIns="45720" rIns="91440" bIns="45720" rtlCol="0" anchor="b">
            <a:normAutofit fontScale="90000"/>
          </a:bodyPr>
          <a:lstStyle/>
          <a:p>
            <a:pPr algn="r"/>
            <a:r>
              <a:rPr lang="en-US" sz="4000" b="1" kern="1200" dirty="0">
                <a:solidFill>
                  <a:srgbClr val="FFFFFF"/>
                </a:solidFill>
                <a:latin typeface="+mj-lt"/>
                <a:ea typeface="+mj-ea"/>
                <a:cs typeface="+mj-cs"/>
              </a:rPr>
              <a:t>Bilateral Lacrimal Gland Prolapse and Unilateral Subconjunctival Fat Prolapse</a:t>
            </a:r>
          </a:p>
        </p:txBody>
      </p:sp>
      <p:sp>
        <p:nvSpPr>
          <p:cNvPr id="3" name="Subtitle 2">
            <a:extLst>
              <a:ext uri="{FF2B5EF4-FFF2-40B4-BE49-F238E27FC236}">
                <a16:creationId xmlns:a16="http://schemas.microsoft.com/office/drawing/2014/main" id="{503A597B-DCAE-1619-0297-EE9C19ECA5D1}"/>
              </a:ext>
            </a:extLst>
          </p:cNvPr>
          <p:cNvSpPr>
            <a:spLocks noGrp="1"/>
          </p:cNvSpPr>
          <p:nvPr>
            <p:ph type="subTitle" idx="1"/>
          </p:nvPr>
        </p:nvSpPr>
        <p:spPr>
          <a:xfrm>
            <a:off x="4654479" y="2477823"/>
            <a:ext cx="7028895" cy="3982113"/>
          </a:xfrm>
          <a:ln>
            <a:noFill/>
          </a:ln>
        </p:spPr>
        <p:txBody>
          <a:bodyPr vert="horz" lIns="91440" tIns="45720" rIns="91440" bIns="45720" rtlCol="0" anchor="ctr">
            <a:normAutofit/>
          </a:bodyPr>
          <a:lstStyle/>
          <a:p>
            <a:pPr>
              <a:spcBef>
                <a:spcPts val="0"/>
              </a:spcBef>
            </a:pPr>
            <a:r>
              <a:rPr lang="en-US" sz="2800" b="1" dirty="0">
                <a:latin typeface="+mj-lt"/>
              </a:rPr>
              <a:t>Dr. Ahmed Mahmoud Elzeneini </a:t>
            </a:r>
          </a:p>
          <a:p>
            <a:pPr>
              <a:spcBef>
                <a:spcPts val="0"/>
              </a:spcBef>
            </a:pPr>
            <a:r>
              <a:rPr lang="en-US" sz="2800" b="1" dirty="0">
                <a:latin typeface="+mj-lt"/>
              </a:rPr>
              <a:t>Senior Specialist </a:t>
            </a:r>
          </a:p>
          <a:p>
            <a:pPr>
              <a:spcBef>
                <a:spcPts val="0"/>
              </a:spcBef>
            </a:pPr>
            <a:r>
              <a:rPr lang="en-US" sz="2800" b="1" dirty="0">
                <a:latin typeface="+mj-lt"/>
              </a:rPr>
              <a:t>Sheikh Jaber Al Ahmad Hospital </a:t>
            </a:r>
          </a:p>
          <a:p>
            <a:pPr>
              <a:spcBef>
                <a:spcPts val="0"/>
              </a:spcBef>
            </a:pPr>
            <a:endParaRPr lang="en-US" sz="4000" dirty="0">
              <a:latin typeface="+mj-lt"/>
            </a:endParaRPr>
          </a:p>
          <a:p>
            <a:pPr>
              <a:spcBef>
                <a:spcPts val="0"/>
              </a:spcBef>
            </a:pPr>
            <a:r>
              <a:rPr lang="en-US" sz="2800" b="1" i="1" dirty="0">
                <a:latin typeface="+mj-lt"/>
              </a:rPr>
              <a:t>Co-authors</a:t>
            </a:r>
          </a:p>
          <a:p>
            <a:pPr>
              <a:spcBef>
                <a:spcPts val="0"/>
              </a:spcBef>
            </a:pPr>
            <a:r>
              <a:rPr lang="en-US" sz="2600" dirty="0">
                <a:latin typeface="+mj-lt"/>
              </a:rPr>
              <a:t>Dr. Adnan Muhammad Naeem, Senior Registrar</a:t>
            </a:r>
          </a:p>
          <a:p>
            <a:pPr>
              <a:spcBef>
                <a:spcPts val="0"/>
              </a:spcBef>
            </a:pPr>
            <a:r>
              <a:rPr lang="en-US" sz="2600" dirty="0">
                <a:latin typeface="+mj-lt"/>
              </a:rPr>
              <a:t>Dr. Nada Ahmed Mohamed, Senior Registrar</a:t>
            </a:r>
          </a:p>
          <a:p>
            <a:pPr indent="-228600" algn="l">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C9DF9405-F4F7-36F9-FD61-0776D8D8C411}"/>
              </a:ext>
            </a:extLst>
          </p:cNvPr>
          <p:cNvPicPr>
            <a:picLocks noChangeAspect="1"/>
          </p:cNvPicPr>
          <p:nvPr/>
        </p:nvPicPr>
        <p:blipFill rotWithShape="1">
          <a:blip r:embed="rId4">
            <a:alphaModFix amt="90000"/>
          </a:blip>
          <a:srcRect r="1" b="-1889"/>
          <a:stretch/>
        </p:blipFill>
        <p:spPr>
          <a:xfrm>
            <a:off x="4260419" y="195270"/>
            <a:ext cx="1959458" cy="1987434"/>
          </a:xfrm>
          <a:prstGeom prst="rect">
            <a:avLst/>
          </a:prstGeom>
          <a:solidFill>
            <a:schemeClr val="accent1">
              <a:lumMod val="20000"/>
              <a:lumOff val="80000"/>
            </a:schemeClr>
          </a:solidFill>
        </p:spPr>
      </p:pic>
      <p:pic>
        <p:nvPicPr>
          <p:cNvPr id="7" name="Picture 6" descr="A logo for a radiology department">
            <a:extLst>
              <a:ext uri="{FF2B5EF4-FFF2-40B4-BE49-F238E27FC236}">
                <a16:creationId xmlns:a16="http://schemas.microsoft.com/office/drawing/2014/main" id="{236DFFE9-194D-E104-7235-AE705A799EE8}"/>
              </a:ext>
            </a:extLst>
          </p:cNvPr>
          <p:cNvPicPr>
            <a:picLocks noChangeAspect="1"/>
          </p:cNvPicPr>
          <p:nvPr/>
        </p:nvPicPr>
        <p:blipFill rotWithShape="1">
          <a:blip r:embed="rId5">
            <a:alphaModFix amt="85000"/>
            <a:extLst>
              <a:ext uri="{BEBA8EAE-BF5A-486C-A8C5-ECC9F3942E4B}">
                <a14:imgProps xmlns:a14="http://schemas.microsoft.com/office/drawing/2010/main">
                  <a14:imgLayer r:embed="rId6">
                    <a14:imgEffect>
                      <a14:sharpenSoften amount="45000"/>
                    </a14:imgEffect>
                    <a14:imgEffect>
                      <a14:colorTemperature colorTemp="6498"/>
                    </a14:imgEffect>
                    <a14:imgEffect>
                      <a14:saturation sat="63000"/>
                    </a14:imgEffect>
                    <a14:imgEffect>
                      <a14:brightnessContrast bright="5000"/>
                    </a14:imgEffect>
                  </a14:imgLayer>
                </a14:imgProps>
              </a:ext>
              <a:ext uri="{28A0092B-C50C-407E-A947-70E740481C1C}">
                <a14:useLocalDpi xmlns:a14="http://schemas.microsoft.com/office/drawing/2010/main" val="0"/>
              </a:ext>
            </a:extLst>
          </a:blip>
          <a:srcRect l="1082" t="5607" r="1526" b="4238"/>
          <a:stretch/>
        </p:blipFill>
        <p:spPr>
          <a:xfrm>
            <a:off x="7027964" y="87285"/>
            <a:ext cx="2173886" cy="2194811"/>
          </a:xfrm>
          <a:prstGeom prst="rect">
            <a:avLst/>
          </a:prstGeom>
          <a:solidFill>
            <a:srgbClr val="0067B4"/>
          </a:solidFill>
        </p:spPr>
      </p:pic>
    </p:spTree>
    <p:extLst>
      <p:ext uri="{BB962C8B-B14F-4D97-AF65-F5344CB8AC3E}">
        <p14:creationId xmlns:p14="http://schemas.microsoft.com/office/powerpoint/2010/main" val="222872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 name="Title 4">
            <a:extLst>
              <a:ext uri="{FF2B5EF4-FFF2-40B4-BE49-F238E27FC236}">
                <a16:creationId xmlns:a16="http://schemas.microsoft.com/office/drawing/2014/main" id="{E8DB6F93-6D7C-312F-0B13-2DCF5C9D38AB}"/>
              </a:ext>
            </a:extLst>
          </p:cNvPr>
          <p:cNvSpPr>
            <a:spLocks noGrp="1"/>
          </p:cNvSpPr>
          <p:nvPr>
            <p:ph type="title"/>
          </p:nvPr>
        </p:nvSpPr>
        <p:spPr>
          <a:xfrm>
            <a:off x="848239" y="205381"/>
            <a:ext cx="10515600" cy="1125167"/>
          </a:xfrm>
        </p:spPr>
        <p:txBody>
          <a:bodyPr>
            <a:normAutofit/>
          </a:bodyPr>
          <a:lstStyle/>
          <a:p>
            <a:r>
              <a:rPr lang="en-US" b="1" dirty="0"/>
              <a:t>Introduction</a:t>
            </a:r>
            <a:endParaRPr lang="en-PK" b="1" dirty="0"/>
          </a:p>
        </p:txBody>
      </p:sp>
      <p:sp>
        <p:nvSpPr>
          <p:cNvPr id="52" name="Arc 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090EFF-F4D5-FDE3-1C22-D9CE892E6F33}"/>
              </a:ext>
            </a:extLst>
          </p:cNvPr>
          <p:cNvSpPr>
            <a:spLocks noGrp="1"/>
          </p:cNvSpPr>
          <p:nvPr>
            <p:ph idx="1"/>
          </p:nvPr>
        </p:nvSpPr>
        <p:spPr>
          <a:xfrm>
            <a:off x="848239" y="1224768"/>
            <a:ext cx="10515600" cy="4585085"/>
          </a:xfrm>
        </p:spPr>
        <p:txBody>
          <a:bodyPr>
            <a:normAutofit fontScale="92500" lnSpcReduction="20000"/>
          </a:bodyPr>
          <a:lstStyle/>
          <a:p>
            <a:pPr algn="just"/>
            <a:r>
              <a:rPr lang="en-GB" sz="2400" b="1" i="0" dirty="0">
                <a:effectLst/>
              </a:rPr>
              <a:t>Lacrimal gland prolapse </a:t>
            </a:r>
            <a:r>
              <a:rPr lang="en-GB" sz="2400" b="0" i="0" dirty="0">
                <a:effectLst/>
              </a:rPr>
              <a:t>is defined as herniation of a normal gland from the lacrimal fossa; an underrecognized cause of lateral upper eyelid swelling.</a:t>
            </a:r>
            <a:r>
              <a:rPr lang="en-GB" sz="2400" dirty="0"/>
              <a:t> </a:t>
            </a:r>
          </a:p>
          <a:p>
            <a:pPr algn="just"/>
            <a:r>
              <a:rPr lang="en-GB" sz="2400" dirty="0"/>
              <a:t>The gland is secured in position by fibrous periosteal attachments and suspensory ligaments. Weakening of these supportive structures, due to aging, trauma and other causes of increased intra-orbital pressure, propagates prolapse.</a:t>
            </a:r>
          </a:p>
          <a:p>
            <a:pPr algn="just"/>
            <a:r>
              <a:rPr lang="en-GB" sz="2400" dirty="0"/>
              <a:t>It requires</a:t>
            </a:r>
            <a:r>
              <a:rPr lang="en-GB" sz="2400" b="0" i="0" dirty="0">
                <a:effectLst/>
              </a:rPr>
              <a:t> to be differentiated from other pre-septal mass lesions; correct diagnosis is key to avoid inadvertent surgical excision of the gland.</a:t>
            </a:r>
          </a:p>
          <a:p>
            <a:pPr algn="just"/>
            <a:r>
              <a:rPr lang="en-GB" sz="2400" dirty="0"/>
              <a:t>In some studies, it was reported that only 2 of 59 patients with lacrimal gland prolapse were diagnosed correctly before surgery; hence i</a:t>
            </a:r>
            <a:r>
              <a:rPr lang="en-GB" sz="2400" b="0" i="0" dirty="0">
                <a:effectLst/>
              </a:rPr>
              <a:t>maging </a:t>
            </a:r>
            <a:r>
              <a:rPr lang="en-GB" sz="2400" dirty="0"/>
              <a:t>is crucial</a:t>
            </a:r>
            <a:r>
              <a:rPr lang="en-GB" sz="2400" b="0" i="0" dirty="0">
                <a:effectLst/>
              </a:rPr>
              <a:t> in its diagnosis and exclusion of other lesions.</a:t>
            </a:r>
          </a:p>
          <a:p>
            <a:pPr algn="just"/>
            <a:r>
              <a:rPr lang="en-GB" sz="2400" b="1" dirty="0"/>
              <a:t>Subconjunctival fat prolapse</a:t>
            </a:r>
            <a:r>
              <a:rPr lang="en-GB" sz="2400" dirty="0"/>
              <a:t>, a disease little known to radiologists, is herniation of intraconal fat through the conjunctiva due to weakening of the tenon capsule, it occurs mainly in elderly obese men, presenting as soft yellowish mass. </a:t>
            </a:r>
          </a:p>
          <a:p>
            <a:pPr algn="just"/>
            <a:r>
              <a:rPr lang="en-GB" sz="2400" b="1" dirty="0"/>
              <a:t>Dermo-lipoma </a:t>
            </a:r>
            <a:r>
              <a:rPr lang="en-GB" sz="2400" dirty="0"/>
              <a:t>is the first differential for subconjunctival fat prolapse, presenting as firm non-mobile pinkish mass. Imaging separates it from intraconal fat and identifies its  capsule.</a:t>
            </a:r>
            <a:endParaRPr lang="en-GB" sz="2400" b="0" i="0" dirty="0">
              <a:effectLst/>
            </a:endParaRPr>
          </a:p>
        </p:txBody>
      </p:sp>
    </p:spTree>
    <p:extLst>
      <p:ext uri="{BB962C8B-B14F-4D97-AF65-F5344CB8AC3E}">
        <p14:creationId xmlns:p14="http://schemas.microsoft.com/office/powerpoint/2010/main" val="300869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mri scan&#10;&#10;Description automatically generated">
            <a:extLst>
              <a:ext uri="{FF2B5EF4-FFF2-40B4-BE49-F238E27FC236}">
                <a16:creationId xmlns:a16="http://schemas.microsoft.com/office/drawing/2014/main" id="{573F8EB8-625C-97D9-5CBD-3AEA5CFC64C0}"/>
              </a:ext>
            </a:extLst>
          </p:cNvPr>
          <p:cNvPicPr>
            <a:picLocks noChangeAspect="1"/>
          </p:cNvPicPr>
          <p:nvPr/>
        </p:nvPicPr>
        <p:blipFill>
          <a:blip r:embed="rId3">
            <a:extLst>
              <a:ext uri="{28A0092B-C50C-407E-A947-70E740481C1C}">
                <a14:useLocalDpi xmlns:a14="http://schemas.microsoft.com/office/drawing/2010/main" val="0"/>
              </a:ext>
            </a:extLst>
          </a:blip>
          <a:srcRect t="29309" r="-2" b="13306"/>
          <a:stretch/>
        </p:blipFill>
        <p:spPr>
          <a:xfrm>
            <a:off x="3305381" y="10"/>
            <a:ext cx="4810311"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Picture 8" descr="A close-up of a mri scan of a human head&#10;&#10;Description automatically generated">
            <a:extLst>
              <a:ext uri="{FF2B5EF4-FFF2-40B4-BE49-F238E27FC236}">
                <a16:creationId xmlns:a16="http://schemas.microsoft.com/office/drawing/2014/main" id="{9C4A3324-5334-8CAC-D1CD-4264AA10F0F5}"/>
              </a:ext>
            </a:extLst>
          </p:cNvPr>
          <p:cNvPicPr>
            <a:picLocks noChangeAspect="1"/>
          </p:cNvPicPr>
          <p:nvPr/>
        </p:nvPicPr>
        <p:blipFill>
          <a:blip r:embed="rId4">
            <a:extLst>
              <a:ext uri="{28A0092B-C50C-407E-A947-70E740481C1C}">
                <a14:useLocalDpi xmlns:a14="http://schemas.microsoft.com/office/drawing/2010/main" val="0"/>
              </a:ext>
            </a:extLst>
          </a:blip>
          <a:srcRect t="29669" r="-3" b="10929"/>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1" name="Picture 10" descr="A close-up of a brain mri&#10;&#10;Description automatically generated">
            <a:extLst>
              <a:ext uri="{FF2B5EF4-FFF2-40B4-BE49-F238E27FC236}">
                <a16:creationId xmlns:a16="http://schemas.microsoft.com/office/drawing/2014/main" id="{D6E43314-35D7-19E9-F8B5-288D38544E74}"/>
              </a:ext>
            </a:extLst>
          </p:cNvPr>
          <p:cNvPicPr>
            <a:picLocks noChangeAspect="1"/>
          </p:cNvPicPr>
          <p:nvPr/>
        </p:nvPicPr>
        <p:blipFill>
          <a:blip r:embed="rId5">
            <a:extLst>
              <a:ext uri="{28A0092B-C50C-407E-A947-70E740481C1C}">
                <a14:useLocalDpi xmlns:a14="http://schemas.microsoft.com/office/drawing/2010/main" val="0"/>
              </a:ext>
            </a:extLst>
          </a:blip>
          <a:srcRect t="27277" r="-1" b="14711"/>
          <a:stretch/>
        </p:blipFill>
        <p:spPr>
          <a:xfrm>
            <a:off x="3304596" y="3456432"/>
            <a:ext cx="4810311"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38" name="Freeform: Shape 13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5" name="Freeform: Shape 134">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 name="Title 4">
            <a:extLst>
              <a:ext uri="{FF2B5EF4-FFF2-40B4-BE49-F238E27FC236}">
                <a16:creationId xmlns:a16="http://schemas.microsoft.com/office/drawing/2014/main" id="{E8DB6F93-6D7C-312F-0B13-2DCF5C9D38AB}"/>
              </a:ext>
            </a:extLst>
          </p:cNvPr>
          <p:cNvSpPr>
            <a:spLocks noGrp="1"/>
          </p:cNvSpPr>
          <p:nvPr>
            <p:ph type="title"/>
          </p:nvPr>
        </p:nvSpPr>
        <p:spPr>
          <a:xfrm>
            <a:off x="397454" y="150046"/>
            <a:ext cx="2807208" cy="477078"/>
          </a:xfrm>
        </p:spPr>
        <p:txBody>
          <a:bodyPr>
            <a:normAutofit fontScale="90000"/>
          </a:bodyPr>
          <a:lstStyle/>
          <a:p>
            <a:r>
              <a:rPr lang="en-US" sz="3200" b="1" dirty="0"/>
              <a:t>Case Scenario  </a:t>
            </a:r>
            <a:endParaRPr lang="en-PK" sz="3200" b="1" dirty="0"/>
          </a:p>
        </p:txBody>
      </p:sp>
      <p:sp>
        <p:nvSpPr>
          <p:cNvPr id="137" name="Rectangle 13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090EFF-F4D5-FDE3-1C22-D9CE892E6F33}"/>
              </a:ext>
            </a:extLst>
          </p:cNvPr>
          <p:cNvSpPr>
            <a:spLocks noGrp="1"/>
          </p:cNvSpPr>
          <p:nvPr>
            <p:ph idx="1"/>
          </p:nvPr>
        </p:nvSpPr>
        <p:spPr>
          <a:xfrm>
            <a:off x="125748" y="573672"/>
            <a:ext cx="3897616" cy="6257605"/>
          </a:xfrm>
        </p:spPr>
        <p:txBody>
          <a:bodyPr tIns="0" bIns="182880" anchor="ctr" anchorCtr="0">
            <a:noAutofit/>
          </a:bodyPr>
          <a:lstStyle/>
          <a:p>
            <a:pPr marL="0" indent="0">
              <a:spcBef>
                <a:spcPts val="0"/>
              </a:spcBef>
              <a:buNone/>
            </a:pPr>
            <a:endParaRPr lang="en-US" sz="1800" dirty="0">
              <a:cs typeface="Arial" panose="020B0604020202020204" pitchFamily="34" charset="0"/>
            </a:endParaRPr>
          </a:p>
          <a:p>
            <a:pPr marL="0" indent="0">
              <a:lnSpc>
                <a:spcPct val="100000"/>
              </a:lnSpc>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64 M, with bilateral upper eyelid </a:t>
            </a:r>
          </a:p>
          <a:p>
            <a:pPr marL="0" indent="0">
              <a:lnSpc>
                <a:spcPct val="100000"/>
              </a:lnSpc>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fullness, with slowly growing left lateral swelling. </a:t>
            </a:r>
          </a:p>
          <a:p>
            <a:pPr marL="0" indent="0">
              <a:lnSpc>
                <a:spcPct val="100000"/>
              </a:lnSpc>
              <a:spcBef>
                <a:spcPts val="0"/>
              </a:spcBef>
              <a:buNone/>
            </a:pPr>
            <a:r>
              <a:rPr lang="en-US" sz="1800" b="1" dirty="0">
                <a:latin typeface="Lato" panose="020F0502020204030203" pitchFamily="34" charset="0"/>
                <a:ea typeface="Lato" panose="020F0502020204030203" pitchFamily="34" charset="0"/>
                <a:cs typeface="Lato" panose="020F0502020204030203" pitchFamily="34" charset="0"/>
              </a:rPr>
              <a:t>Examination: </a:t>
            </a:r>
          </a:p>
          <a:p>
            <a:pPr marL="0" indent="-182880">
              <a:lnSpc>
                <a:spcPct val="100000"/>
              </a:lnSpc>
              <a:spcBef>
                <a:spcPts val="0"/>
              </a:spcBef>
              <a:buNone/>
            </a:pPr>
            <a:r>
              <a:rPr lang="en-US" sz="1800" dirty="0">
                <a:latin typeface="Lato" panose="020F0502020204030203" pitchFamily="34" charset="0"/>
                <a:ea typeface="Lato" panose="020F0502020204030203" pitchFamily="34" charset="0"/>
                <a:cs typeface="Lato" panose="020F0502020204030203" pitchFamily="34" charset="0"/>
              </a:rPr>
              <a:t>-Left eye </a:t>
            </a:r>
            <a:r>
              <a:rPr lang="en-US" sz="1800" dirty="0" err="1">
                <a:latin typeface="Lato" panose="020F0502020204030203" pitchFamily="34" charset="0"/>
                <a:ea typeface="Lato" panose="020F0502020204030203" pitchFamily="34" charset="0"/>
                <a:cs typeface="Lato" panose="020F0502020204030203" pitchFamily="34" charset="0"/>
              </a:rPr>
              <a:t>supero</a:t>
            </a:r>
            <a:r>
              <a:rPr lang="en-US" sz="1800" dirty="0">
                <a:latin typeface="Lato" panose="020F0502020204030203" pitchFamily="34" charset="0"/>
                <a:ea typeface="Lato" panose="020F0502020204030203" pitchFamily="34" charset="0"/>
                <a:cs typeface="Lato" panose="020F0502020204030203" pitchFamily="34" charset="0"/>
              </a:rPr>
              <a:t>-temporal soft    yellowish swelling, ? </a:t>
            </a:r>
            <a:r>
              <a:rPr lang="en-US" sz="1800" dirty="0" err="1">
                <a:latin typeface="Lato" panose="020F0502020204030203" pitchFamily="34" charset="0"/>
                <a:ea typeface="Lato" panose="020F0502020204030203" pitchFamily="34" charset="0"/>
                <a:cs typeface="Lato" panose="020F0502020204030203" pitchFamily="34" charset="0"/>
              </a:rPr>
              <a:t>dermolipoma</a:t>
            </a:r>
            <a:r>
              <a:rPr lang="en-US" sz="1800" dirty="0">
                <a:latin typeface="Lato" panose="020F0502020204030203" pitchFamily="34" charset="0"/>
                <a:ea typeface="Lato" panose="020F0502020204030203" pitchFamily="34" charset="0"/>
                <a:cs typeface="Lato" panose="020F0502020204030203" pitchFamily="34" charset="0"/>
              </a:rPr>
              <a:t>. </a:t>
            </a:r>
          </a:p>
          <a:p>
            <a:pPr marL="0" indent="-91440">
              <a:lnSpc>
                <a:spcPct val="100000"/>
              </a:lnSpc>
              <a:spcBef>
                <a:spcPts val="0"/>
              </a:spcBef>
              <a:spcAft>
                <a:spcPts val="600"/>
              </a:spcAft>
              <a:buNone/>
            </a:pPr>
            <a:r>
              <a:rPr lang="en-US" sz="1800" dirty="0">
                <a:latin typeface="Lato" panose="020F0502020204030203" pitchFamily="34" charset="0"/>
                <a:ea typeface="Lato" panose="020F0502020204030203" pitchFamily="34" charset="0"/>
                <a:cs typeface="Lato" panose="020F0502020204030203" pitchFamily="34" charset="0"/>
              </a:rPr>
              <a:t>- Smaller right </a:t>
            </a:r>
            <a:r>
              <a:rPr lang="en-GB" sz="1800" b="0" i="0" dirty="0">
                <a:solidFill>
                  <a:srgbClr val="212529"/>
                </a:solidFill>
                <a:effectLst/>
                <a:latin typeface="Lato" panose="020F0502020204030203" pitchFamily="34" charset="0"/>
                <a:ea typeface="Lato" panose="020F0502020204030203" pitchFamily="34" charset="0"/>
                <a:cs typeface="Lato" panose="020F0502020204030203" pitchFamily="34" charset="0"/>
              </a:rPr>
              <a:t>pinkish </a:t>
            </a:r>
            <a:r>
              <a:rPr lang="en-GB" sz="1800" dirty="0">
                <a:solidFill>
                  <a:srgbClr val="212529"/>
                </a:solidFill>
                <a:latin typeface="Lato" panose="020F0502020204030203" pitchFamily="34" charset="0"/>
                <a:ea typeface="Lato" panose="020F0502020204030203" pitchFamily="34" charset="0"/>
                <a:cs typeface="Lato" panose="020F0502020204030203" pitchFamily="34" charset="0"/>
              </a:rPr>
              <a:t>bulging mass along</a:t>
            </a:r>
            <a:r>
              <a:rPr lang="en-GB" sz="1800" b="0" i="0" dirty="0">
                <a:solidFill>
                  <a:srgbClr val="212529"/>
                </a:solidFill>
                <a:effectLst/>
                <a:latin typeface="Lato" panose="020F0502020204030203" pitchFamily="34" charset="0"/>
                <a:ea typeface="Lato" panose="020F0502020204030203" pitchFamily="34" charset="0"/>
                <a:cs typeface="Lato" panose="020F0502020204030203" pitchFamily="34" charset="0"/>
              </a:rPr>
              <a:t> lateral palpebral conjunctiva.</a:t>
            </a:r>
            <a:endParaRPr lang="en-GB" sz="1800"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spcBef>
                <a:spcPts val="0"/>
              </a:spcBef>
              <a:buNone/>
            </a:pPr>
            <a:r>
              <a:rPr lang="en-US" sz="1800" b="1" dirty="0">
                <a:latin typeface="Lato" panose="020F0502020204030203" pitchFamily="34" charset="0"/>
                <a:ea typeface="Lato" panose="020F0502020204030203" pitchFamily="34" charset="0"/>
                <a:cs typeface="Lato" panose="020F0502020204030203" pitchFamily="34" charset="0"/>
              </a:rPr>
              <a:t>MRI Findings:</a:t>
            </a:r>
          </a:p>
          <a:p>
            <a:pPr>
              <a:lnSpc>
                <a:spcPct val="100000"/>
              </a:lnSpc>
              <a:spcBef>
                <a:spcPts val="0"/>
              </a:spcBef>
              <a:buSzPct val="59000"/>
              <a:buFont typeface="Wingdings" panose="05000000000000000000" pitchFamily="2" charset="2"/>
              <a:buChar char="q"/>
            </a:pPr>
            <a:r>
              <a:rPr lang="en-GB" sz="1800" dirty="0">
                <a:latin typeface="Lato" panose="020F0502020204030203" pitchFamily="34" charset="0"/>
                <a:ea typeface="Lato" panose="020F0502020204030203" pitchFamily="34" charset="0"/>
                <a:cs typeface="Lato" panose="020F0502020204030203" pitchFamily="34" charset="0"/>
              </a:rPr>
              <a:t>Bilateral lacrimal glands ‘</a:t>
            </a:r>
            <a:r>
              <a:rPr lang="en-GB" sz="1800" dirty="0">
                <a:solidFill>
                  <a:srgbClr val="FF0000"/>
                </a:solidFill>
                <a:latin typeface="Lato" panose="020F0502020204030203" pitchFamily="34" charset="0"/>
                <a:ea typeface="Lato" panose="020F0502020204030203" pitchFamily="34" charset="0"/>
                <a:cs typeface="Lato" panose="020F0502020204030203" pitchFamily="34" charset="0"/>
              </a:rPr>
              <a:t>LG</a:t>
            </a:r>
            <a:r>
              <a:rPr lang="en-GB" sz="1800" dirty="0">
                <a:latin typeface="Lato" panose="020F0502020204030203" pitchFamily="34" charset="0"/>
                <a:ea typeface="Lato" panose="020F0502020204030203" pitchFamily="34" charset="0"/>
                <a:cs typeface="Lato" panose="020F0502020204030203" pitchFamily="34" charset="0"/>
              </a:rPr>
              <a:t>’ prolapse beyond superior orbital rim ‘</a:t>
            </a:r>
            <a:r>
              <a:rPr lang="en-GB" sz="1800" dirty="0">
                <a:solidFill>
                  <a:srgbClr val="FF0000"/>
                </a:solidFill>
                <a:latin typeface="Lato" panose="020F0502020204030203" pitchFamily="34" charset="0"/>
                <a:ea typeface="Lato" panose="020F0502020204030203" pitchFamily="34" charset="0"/>
                <a:cs typeface="Lato" panose="020F0502020204030203" pitchFamily="34" charset="0"/>
              </a:rPr>
              <a:t>SOR</a:t>
            </a:r>
            <a:r>
              <a:rPr lang="en-GB" sz="1800" dirty="0">
                <a:latin typeface="Lato" panose="020F0502020204030203" pitchFamily="34" charset="0"/>
                <a:ea typeface="Lato" panose="020F0502020204030203" pitchFamily="34" charset="0"/>
                <a:cs typeface="Lato" panose="020F0502020204030203" pitchFamily="34" charset="0"/>
              </a:rPr>
              <a:t>’, more evident on the right.</a:t>
            </a:r>
          </a:p>
          <a:p>
            <a:pPr>
              <a:lnSpc>
                <a:spcPct val="100000"/>
              </a:lnSpc>
              <a:spcBef>
                <a:spcPts val="0"/>
              </a:spcBef>
              <a:spcAft>
                <a:spcPts val="600"/>
              </a:spcAft>
              <a:buSzPct val="60000"/>
              <a:buFont typeface="Wingdings" panose="05000000000000000000" pitchFamily="2" charset="2"/>
              <a:buChar char="q"/>
            </a:pPr>
            <a:r>
              <a:rPr lang="en-GB" sz="1800" dirty="0">
                <a:latin typeface="Lato" panose="020F0502020204030203" pitchFamily="34" charset="0"/>
                <a:ea typeface="Lato" panose="020F0502020204030203" pitchFamily="34" charset="0"/>
                <a:cs typeface="Lato" panose="020F0502020204030203" pitchFamily="34" charset="0"/>
              </a:rPr>
              <a:t>Left subconjunctival fat ‘</a:t>
            </a:r>
            <a:r>
              <a:rPr lang="en-GB" sz="1800" dirty="0">
                <a:solidFill>
                  <a:srgbClr val="FF0000"/>
                </a:solidFill>
                <a:latin typeface="Lato" panose="020F0502020204030203" pitchFamily="34" charset="0"/>
                <a:ea typeface="Lato" panose="020F0502020204030203" pitchFamily="34" charset="0"/>
                <a:cs typeface="Lato" panose="020F0502020204030203" pitchFamily="34" charset="0"/>
              </a:rPr>
              <a:t>SF</a:t>
            </a:r>
            <a:r>
              <a:rPr lang="en-GB" sz="1800" dirty="0">
                <a:latin typeface="Lato" panose="020F0502020204030203" pitchFamily="34" charset="0"/>
                <a:ea typeface="Lato" panose="020F0502020204030203" pitchFamily="34" charset="0"/>
                <a:cs typeface="Lato" panose="020F0502020204030203" pitchFamily="34" charset="0"/>
              </a:rPr>
              <a:t>’ prolapse seen continuous with intraconal fat.</a:t>
            </a:r>
          </a:p>
          <a:p>
            <a:pPr marL="0" indent="0">
              <a:lnSpc>
                <a:spcPct val="100000"/>
              </a:lnSpc>
              <a:spcBef>
                <a:spcPts val="0"/>
              </a:spcBef>
              <a:buFont typeface="Arial" panose="020B0604020202020204" pitchFamily="34" charset="0"/>
              <a:buNone/>
            </a:pPr>
            <a:r>
              <a:rPr lang="en-GB" sz="1800" b="1" dirty="0">
                <a:latin typeface="Lato" panose="020F0502020204030203" pitchFamily="34" charset="0"/>
                <a:ea typeface="Lato" panose="020F0502020204030203" pitchFamily="34" charset="0"/>
                <a:cs typeface="Lato" panose="020F0502020204030203" pitchFamily="34" charset="0"/>
              </a:rPr>
              <a:t>Future plan: </a:t>
            </a:r>
          </a:p>
          <a:p>
            <a:pPr marL="0" indent="0">
              <a:lnSpc>
                <a:spcPct val="100000"/>
              </a:lnSpc>
              <a:spcBef>
                <a:spcPts val="0"/>
              </a:spcBef>
              <a:buFont typeface="Arial" panose="020B0604020202020204" pitchFamily="34" charset="0"/>
              <a:buNone/>
            </a:pPr>
            <a:r>
              <a:rPr lang="en-GB" sz="1800" dirty="0">
                <a:latin typeface="Lato" panose="020F0502020204030203" pitchFamily="34" charset="0"/>
                <a:ea typeface="Lato" panose="020F0502020204030203" pitchFamily="34" charset="0"/>
                <a:cs typeface="Lato" panose="020F0502020204030203" pitchFamily="34" charset="0"/>
              </a:rPr>
              <a:t>Patient reassured. Future blepharoplasty with intraoperative lacrimal gland repositioning, and transconjunctival fat excision is planned.  </a:t>
            </a:r>
            <a:endParaRPr lang="en-US" sz="18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A close-up of a brain mri&#10;&#10;Description automatically generated">
            <a:extLst>
              <a:ext uri="{FF2B5EF4-FFF2-40B4-BE49-F238E27FC236}">
                <a16:creationId xmlns:a16="http://schemas.microsoft.com/office/drawing/2014/main" id="{6EEBAEAC-FE60-26A6-E0DB-4B9C5214A7B5}"/>
              </a:ext>
            </a:extLst>
          </p:cNvPr>
          <p:cNvPicPr>
            <a:picLocks noChangeAspect="1"/>
          </p:cNvPicPr>
          <p:nvPr/>
        </p:nvPicPr>
        <p:blipFill rotWithShape="1">
          <a:blip r:embed="rId6">
            <a:extLst>
              <a:ext uri="{28A0092B-C50C-407E-A947-70E740481C1C}">
                <a14:useLocalDpi xmlns:a14="http://schemas.microsoft.com/office/drawing/2010/main" val="0"/>
              </a:ext>
            </a:extLst>
          </a:blip>
          <a:srcRect t="22761" r="1" b="17559"/>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5" name="TextBox 14">
            <a:extLst>
              <a:ext uri="{FF2B5EF4-FFF2-40B4-BE49-F238E27FC236}">
                <a16:creationId xmlns:a16="http://schemas.microsoft.com/office/drawing/2014/main" id="{63BCF60B-377B-610D-DF2A-844313D69625}"/>
              </a:ext>
            </a:extLst>
          </p:cNvPr>
          <p:cNvSpPr txBox="1"/>
          <p:nvPr/>
        </p:nvSpPr>
        <p:spPr>
          <a:xfrm>
            <a:off x="8803117" y="648737"/>
            <a:ext cx="700392" cy="369332"/>
          </a:xfrm>
          <a:prstGeom prst="rect">
            <a:avLst/>
          </a:prstGeom>
          <a:noFill/>
        </p:spPr>
        <p:txBody>
          <a:bodyPr wrap="square" rtlCol="0">
            <a:spAutoFit/>
          </a:bodyPr>
          <a:lstStyle/>
          <a:p>
            <a:r>
              <a:rPr lang="en-US" dirty="0">
                <a:solidFill>
                  <a:srgbClr val="FF0000"/>
                </a:solidFill>
              </a:rPr>
              <a:t>SOR</a:t>
            </a:r>
          </a:p>
        </p:txBody>
      </p:sp>
      <p:sp>
        <p:nvSpPr>
          <p:cNvPr id="16" name="TextBox 15">
            <a:extLst>
              <a:ext uri="{FF2B5EF4-FFF2-40B4-BE49-F238E27FC236}">
                <a16:creationId xmlns:a16="http://schemas.microsoft.com/office/drawing/2014/main" id="{D30F993B-D5F2-AA1F-1285-305EA9E9E772}"/>
              </a:ext>
            </a:extLst>
          </p:cNvPr>
          <p:cNvSpPr txBox="1"/>
          <p:nvPr/>
        </p:nvSpPr>
        <p:spPr>
          <a:xfrm>
            <a:off x="8559922" y="1348779"/>
            <a:ext cx="700392" cy="369332"/>
          </a:xfrm>
          <a:prstGeom prst="rect">
            <a:avLst/>
          </a:prstGeom>
          <a:noFill/>
        </p:spPr>
        <p:txBody>
          <a:bodyPr wrap="square" rtlCol="0">
            <a:spAutoFit/>
          </a:bodyPr>
          <a:lstStyle/>
          <a:p>
            <a:r>
              <a:rPr lang="en-US" dirty="0">
                <a:solidFill>
                  <a:srgbClr val="FF0000"/>
                </a:solidFill>
              </a:rPr>
              <a:t>LG</a:t>
            </a:r>
          </a:p>
        </p:txBody>
      </p:sp>
      <p:sp>
        <p:nvSpPr>
          <p:cNvPr id="17" name="TextBox 16">
            <a:extLst>
              <a:ext uri="{FF2B5EF4-FFF2-40B4-BE49-F238E27FC236}">
                <a16:creationId xmlns:a16="http://schemas.microsoft.com/office/drawing/2014/main" id="{FDE940C6-C34F-1F9E-F6D8-D69094BF7122}"/>
              </a:ext>
            </a:extLst>
          </p:cNvPr>
          <p:cNvSpPr txBox="1"/>
          <p:nvPr/>
        </p:nvSpPr>
        <p:spPr>
          <a:xfrm>
            <a:off x="3687057" y="123649"/>
            <a:ext cx="700392" cy="369332"/>
          </a:xfrm>
          <a:prstGeom prst="rect">
            <a:avLst/>
          </a:prstGeom>
          <a:noFill/>
        </p:spPr>
        <p:txBody>
          <a:bodyPr wrap="square" rtlCol="0">
            <a:spAutoFit/>
          </a:bodyPr>
          <a:lstStyle/>
          <a:p>
            <a:r>
              <a:rPr lang="en-US" dirty="0">
                <a:solidFill>
                  <a:srgbClr val="FF0000"/>
                </a:solidFill>
              </a:rPr>
              <a:t>LG</a:t>
            </a:r>
          </a:p>
        </p:txBody>
      </p:sp>
      <p:sp>
        <p:nvSpPr>
          <p:cNvPr id="18" name="TextBox 17">
            <a:extLst>
              <a:ext uri="{FF2B5EF4-FFF2-40B4-BE49-F238E27FC236}">
                <a16:creationId xmlns:a16="http://schemas.microsoft.com/office/drawing/2014/main" id="{78E19762-B4AF-ADC1-B2B2-9625FD266D66}"/>
              </a:ext>
            </a:extLst>
          </p:cNvPr>
          <p:cNvSpPr txBox="1"/>
          <p:nvPr/>
        </p:nvSpPr>
        <p:spPr>
          <a:xfrm>
            <a:off x="8112868" y="4126912"/>
            <a:ext cx="700392" cy="369332"/>
          </a:xfrm>
          <a:prstGeom prst="rect">
            <a:avLst/>
          </a:prstGeom>
          <a:noFill/>
        </p:spPr>
        <p:txBody>
          <a:bodyPr wrap="square" rtlCol="0">
            <a:spAutoFit/>
          </a:bodyPr>
          <a:lstStyle/>
          <a:p>
            <a:r>
              <a:rPr lang="en-US" dirty="0">
                <a:solidFill>
                  <a:srgbClr val="FF0000"/>
                </a:solidFill>
              </a:rPr>
              <a:t>LG</a:t>
            </a:r>
          </a:p>
        </p:txBody>
      </p:sp>
      <p:sp>
        <p:nvSpPr>
          <p:cNvPr id="19" name="TextBox 18">
            <a:extLst>
              <a:ext uri="{FF2B5EF4-FFF2-40B4-BE49-F238E27FC236}">
                <a16:creationId xmlns:a16="http://schemas.microsoft.com/office/drawing/2014/main" id="{F9C7C725-5ABC-A02A-AC7F-4F8716D906E3}"/>
              </a:ext>
            </a:extLst>
          </p:cNvPr>
          <p:cNvSpPr txBox="1"/>
          <p:nvPr/>
        </p:nvSpPr>
        <p:spPr>
          <a:xfrm>
            <a:off x="3901757" y="4416822"/>
            <a:ext cx="700392" cy="369332"/>
          </a:xfrm>
          <a:prstGeom prst="rect">
            <a:avLst/>
          </a:prstGeom>
          <a:noFill/>
        </p:spPr>
        <p:txBody>
          <a:bodyPr wrap="square" rtlCol="0">
            <a:spAutoFit/>
          </a:bodyPr>
          <a:lstStyle/>
          <a:p>
            <a:r>
              <a:rPr lang="en-US" dirty="0">
                <a:solidFill>
                  <a:srgbClr val="FF0000"/>
                </a:solidFill>
              </a:rPr>
              <a:t>LG</a:t>
            </a:r>
          </a:p>
        </p:txBody>
      </p:sp>
      <p:sp>
        <p:nvSpPr>
          <p:cNvPr id="20" name="TextBox 19">
            <a:extLst>
              <a:ext uri="{FF2B5EF4-FFF2-40B4-BE49-F238E27FC236}">
                <a16:creationId xmlns:a16="http://schemas.microsoft.com/office/drawing/2014/main" id="{2610E871-F4CE-8ABC-B48E-66EE46C6B353}"/>
              </a:ext>
            </a:extLst>
          </p:cNvPr>
          <p:cNvSpPr txBox="1"/>
          <p:nvPr/>
        </p:nvSpPr>
        <p:spPr>
          <a:xfrm>
            <a:off x="7049603" y="267732"/>
            <a:ext cx="700392" cy="369332"/>
          </a:xfrm>
          <a:prstGeom prst="rect">
            <a:avLst/>
          </a:prstGeom>
          <a:noFill/>
        </p:spPr>
        <p:txBody>
          <a:bodyPr wrap="square" rtlCol="0">
            <a:spAutoFit/>
          </a:bodyPr>
          <a:lstStyle/>
          <a:p>
            <a:r>
              <a:rPr lang="en-US" dirty="0">
                <a:solidFill>
                  <a:srgbClr val="FF0000"/>
                </a:solidFill>
              </a:rPr>
              <a:t>SF</a:t>
            </a:r>
          </a:p>
        </p:txBody>
      </p:sp>
      <p:sp>
        <p:nvSpPr>
          <p:cNvPr id="22" name="TextBox 21">
            <a:extLst>
              <a:ext uri="{FF2B5EF4-FFF2-40B4-BE49-F238E27FC236}">
                <a16:creationId xmlns:a16="http://schemas.microsoft.com/office/drawing/2014/main" id="{2C3637C0-4C42-820A-10FE-D5785994FBBC}"/>
              </a:ext>
            </a:extLst>
          </p:cNvPr>
          <p:cNvSpPr txBox="1"/>
          <p:nvPr/>
        </p:nvSpPr>
        <p:spPr>
          <a:xfrm>
            <a:off x="6785047" y="4496244"/>
            <a:ext cx="700392" cy="369332"/>
          </a:xfrm>
          <a:prstGeom prst="rect">
            <a:avLst/>
          </a:prstGeom>
          <a:noFill/>
        </p:spPr>
        <p:txBody>
          <a:bodyPr wrap="square" rtlCol="0">
            <a:spAutoFit/>
          </a:bodyPr>
          <a:lstStyle/>
          <a:p>
            <a:r>
              <a:rPr lang="en-US" dirty="0">
                <a:solidFill>
                  <a:srgbClr val="FF0000"/>
                </a:solidFill>
              </a:rPr>
              <a:t>SF</a:t>
            </a:r>
          </a:p>
        </p:txBody>
      </p:sp>
      <p:sp>
        <p:nvSpPr>
          <p:cNvPr id="23" name="TextBox 22">
            <a:extLst>
              <a:ext uri="{FF2B5EF4-FFF2-40B4-BE49-F238E27FC236}">
                <a16:creationId xmlns:a16="http://schemas.microsoft.com/office/drawing/2014/main" id="{BBBB95EE-7872-6E35-01B8-BA40C935096A}"/>
              </a:ext>
            </a:extLst>
          </p:cNvPr>
          <p:cNvSpPr txBox="1"/>
          <p:nvPr/>
        </p:nvSpPr>
        <p:spPr>
          <a:xfrm>
            <a:off x="10933944" y="4232156"/>
            <a:ext cx="700392" cy="369332"/>
          </a:xfrm>
          <a:prstGeom prst="rect">
            <a:avLst/>
          </a:prstGeom>
          <a:noFill/>
        </p:spPr>
        <p:txBody>
          <a:bodyPr wrap="square" rtlCol="0">
            <a:spAutoFit/>
          </a:bodyPr>
          <a:lstStyle/>
          <a:p>
            <a:r>
              <a:rPr lang="en-US" dirty="0">
                <a:solidFill>
                  <a:srgbClr val="FF0000"/>
                </a:solidFill>
              </a:rPr>
              <a:t>SF</a:t>
            </a:r>
          </a:p>
        </p:txBody>
      </p:sp>
      <p:sp>
        <p:nvSpPr>
          <p:cNvPr id="24" name="TextBox 23">
            <a:extLst>
              <a:ext uri="{FF2B5EF4-FFF2-40B4-BE49-F238E27FC236}">
                <a16:creationId xmlns:a16="http://schemas.microsoft.com/office/drawing/2014/main" id="{87A386CC-C749-70FB-2ED1-18DC6D2BB06B}"/>
              </a:ext>
            </a:extLst>
          </p:cNvPr>
          <p:cNvSpPr txBox="1"/>
          <p:nvPr/>
        </p:nvSpPr>
        <p:spPr>
          <a:xfrm>
            <a:off x="6724339" y="3033760"/>
            <a:ext cx="1235416" cy="369332"/>
          </a:xfrm>
          <a:prstGeom prst="rect">
            <a:avLst/>
          </a:prstGeom>
          <a:noFill/>
        </p:spPr>
        <p:txBody>
          <a:bodyPr wrap="square" rtlCol="0">
            <a:spAutoFit/>
          </a:bodyPr>
          <a:lstStyle/>
          <a:p>
            <a:r>
              <a:rPr lang="en-US" dirty="0">
                <a:solidFill>
                  <a:srgbClr val="FFFF00"/>
                </a:solidFill>
              </a:rPr>
              <a:t>Axial PDFS</a:t>
            </a:r>
          </a:p>
        </p:txBody>
      </p:sp>
      <p:sp>
        <p:nvSpPr>
          <p:cNvPr id="25" name="TextBox 24">
            <a:extLst>
              <a:ext uri="{FF2B5EF4-FFF2-40B4-BE49-F238E27FC236}">
                <a16:creationId xmlns:a16="http://schemas.microsoft.com/office/drawing/2014/main" id="{83FC01B2-C9D3-831B-2069-F56788070C19}"/>
              </a:ext>
            </a:extLst>
          </p:cNvPr>
          <p:cNvSpPr txBox="1"/>
          <p:nvPr/>
        </p:nvSpPr>
        <p:spPr>
          <a:xfrm>
            <a:off x="6716211" y="3472409"/>
            <a:ext cx="1235416" cy="369332"/>
          </a:xfrm>
          <a:prstGeom prst="rect">
            <a:avLst/>
          </a:prstGeom>
          <a:noFill/>
        </p:spPr>
        <p:txBody>
          <a:bodyPr wrap="square" rtlCol="0">
            <a:spAutoFit/>
          </a:bodyPr>
          <a:lstStyle/>
          <a:p>
            <a:r>
              <a:rPr lang="en-US" dirty="0">
                <a:solidFill>
                  <a:srgbClr val="FFFF00"/>
                </a:solidFill>
              </a:rPr>
              <a:t>Coronal T1</a:t>
            </a:r>
          </a:p>
        </p:txBody>
      </p:sp>
      <p:sp>
        <p:nvSpPr>
          <p:cNvPr id="26" name="TextBox 25">
            <a:extLst>
              <a:ext uri="{FF2B5EF4-FFF2-40B4-BE49-F238E27FC236}">
                <a16:creationId xmlns:a16="http://schemas.microsoft.com/office/drawing/2014/main" id="{7E2BD0E6-34E2-ABA3-9AA9-FF4EC914C76C}"/>
              </a:ext>
            </a:extLst>
          </p:cNvPr>
          <p:cNvSpPr txBox="1"/>
          <p:nvPr/>
        </p:nvSpPr>
        <p:spPr>
          <a:xfrm>
            <a:off x="10632332" y="3472409"/>
            <a:ext cx="1489152" cy="369332"/>
          </a:xfrm>
          <a:prstGeom prst="rect">
            <a:avLst/>
          </a:prstGeom>
          <a:noFill/>
        </p:spPr>
        <p:txBody>
          <a:bodyPr wrap="square" rtlCol="0">
            <a:spAutoFit/>
          </a:bodyPr>
          <a:lstStyle/>
          <a:p>
            <a:r>
              <a:rPr lang="en-US" dirty="0">
                <a:solidFill>
                  <a:srgbClr val="FFFF00"/>
                </a:solidFill>
              </a:rPr>
              <a:t>Coronal T1FS</a:t>
            </a:r>
          </a:p>
        </p:txBody>
      </p:sp>
      <p:sp>
        <p:nvSpPr>
          <p:cNvPr id="27" name="TextBox 26">
            <a:extLst>
              <a:ext uri="{FF2B5EF4-FFF2-40B4-BE49-F238E27FC236}">
                <a16:creationId xmlns:a16="http://schemas.microsoft.com/office/drawing/2014/main" id="{79266217-8D35-7D3A-7D41-77FAE3C9FE12}"/>
              </a:ext>
            </a:extLst>
          </p:cNvPr>
          <p:cNvSpPr txBox="1"/>
          <p:nvPr/>
        </p:nvSpPr>
        <p:spPr>
          <a:xfrm>
            <a:off x="10800604" y="3014833"/>
            <a:ext cx="1235416" cy="369332"/>
          </a:xfrm>
          <a:prstGeom prst="rect">
            <a:avLst/>
          </a:prstGeom>
          <a:noFill/>
        </p:spPr>
        <p:txBody>
          <a:bodyPr wrap="square" rtlCol="0">
            <a:spAutoFit/>
          </a:bodyPr>
          <a:lstStyle/>
          <a:p>
            <a:r>
              <a:rPr lang="en-US" dirty="0">
                <a:solidFill>
                  <a:srgbClr val="FFFF00"/>
                </a:solidFill>
              </a:rPr>
              <a:t>Sagittal T2</a:t>
            </a:r>
          </a:p>
        </p:txBody>
      </p:sp>
    </p:spTree>
    <p:extLst>
      <p:ext uri="{BB962C8B-B14F-4D97-AF65-F5344CB8AC3E}">
        <p14:creationId xmlns:p14="http://schemas.microsoft.com/office/powerpoint/2010/main" val="58215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1" name="Picture 30" descr="A close-up of a mri scan&#10;&#10;Description automatically generated">
            <a:extLst>
              <a:ext uri="{FF2B5EF4-FFF2-40B4-BE49-F238E27FC236}">
                <a16:creationId xmlns:a16="http://schemas.microsoft.com/office/drawing/2014/main" id="{3D1BF2E0-7EE9-2EEF-84C9-EE5CE11FE6B2}"/>
              </a:ext>
            </a:extLst>
          </p:cNvPr>
          <p:cNvPicPr>
            <a:picLocks noChangeAspect="1"/>
          </p:cNvPicPr>
          <p:nvPr/>
        </p:nvPicPr>
        <p:blipFill rotWithShape="1">
          <a:blip r:embed="rId2">
            <a:extLst>
              <a:ext uri="{28A0092B-C50C-407E-A947-70E740481C1C}">
                <a14:useLocalDpi xmlns:a14="http://schemas.microsoft.com/office/drawing/2010/main" val="0"/>
              </a:ext>
            </a:extLst>
          </a:blip>
          <a:srcRect l="8787" t="25056" r="7443" b="37026"/>
          <a:stretch/>
        </p:blipFill>
        <p:spPr>
          <a:xfrm>
            <a:off x="96246" y="79512"/>
            <a:ext cx="6086718" cy="3328353"/>
          </a:xfrm>
          <a:prstGeom prst="rect">
            <a:avLst/>
          </a:prstGeom>
        </p:spPr>
      </p:pic>
      <p:pic>
        <p:nvPicPr>
          <p:cNvPr id="29" name="Picture 28" descr="A close-up of a brain mri&#10;&#10;Description automatically generated">
            <a:extLst>
              <a:ext uri="{FF2B5EF4-FFF2-40B4-BE49-F238E27FC236}">
                <a16:creationId xmlns:a16="http://schemas.microsoft.com/office/drawing/2014/main" id="{8E7D30D7-BE30-2D00-CE21-BC4D408C5EDE}"/>
              </a:ext>
            </a:extLst>
          </p:cNvPr>
          <p:cNvPicPr>
            <a:picLocks noChangeAspect="1"/>
          </p:cNvPicPr>
          <p:nvPr/>
        </p:nvPicPr>
        <p:blipFill rotWithShape="1">
          <a:blip r:embed="rId3">
            <a:extLst>
              <a:ext uri="{28A0092B-C50C-407E-A947-70E740481C1C}">
                <a14:useLocalDpi xmlns:a14="http://schemas.microsoft.com/office/drawing/2010/main" val="0"/>
              </a:ext>
            </a:extLst>
          </a:blip>
          <a:srcRect l="8460" t="23375" r="11123" b="36927"/>
          <a:stretch/>
        </p:blipFill>
        <p:spPr>
          <a:xfrm>
            <a:off x="6191242" y="3348381"/>
            <a:ext cx="5904512" cy="3469863"/>
          </a:xfrm>
          <a:prstGeom prst="rect">
            <a:avLst/>
          </a:prstGeom>
        </p:spPr>
      </p:pic>
      <p:pic>
        <p:nvPicPr>
          <p:cNvPr id="8" name="Picture 7" descr="A close-up of a mri scan of the brain&#10;&#10;Description automatically generated">
            <a:extLst>
              <a:ext uri="{FF2B5EF4-FFF2-40B4-BE49-F238E27FC236}">
                <a16:creationId xmlns:a16="http://schemas.microsoft.com/office/drawing/2014/main" id="{1991E56C-DA3B-887C-2E79-D8CC64DD3E25}"/>
              </a:ext>
            </a:extLst>
          </p:cNvPr>
          <p:cNvPicPr>
            <a:picLocks noChangeAspect="1"/>
          </p:cNvPicPr>
          <p:nvPr/>
        </p:nvPicPr>
        <p:blipFill rotWithShape="1">
          <a:blip r:embed="rId4">
            <a:extLst>
              <a:ext uri="{28A0092B-C50C-407E-A947-70E740481C1C}">
                <a14:useLocalDpi xmlns:a14="http://schemas.microsoft.com/office/drawing/2010/main" val="0"/>
              </a:ext>
            </a:extLst>
          </a:blip>
          <a:srcRect l="10192" t="24330" r="9594" b="37918"/>
          <a:stretch/>
        </p:blipFill>
        <p:spPr>
          <a:xfrm>
            <a:off x="96246" y="3407865"/>
            <a:ext cx="6086718" cy="3410379"/>
          </a:xfrm>
          <a:prstGeom prst="rect">
            <a:avLst/>
          </a:prstGeom>
        </p:spPr>
      </p:pic>
      <p:pic>
        <p:nvPicPr>
          <p:cNvPr id="35" name="Picture 34" descr="A close-up of a brain mri&#10;&#10;Description automatically generated">
            <a:extLst>
              <a:ext uri="{FF2B5EF4-FFF2-40B4-BE49-F238E27FC236}">
                <a16:creationId xmlns:a16="http://schemas.microsoft.com/office/drawing/2014/main" id="{6B6DFEC2-548D-ACC2-BC9E-8C57E43FB06E}"/>
              </a:ext>
            </a:extLst>
          </p:cNvPr>
          <p:cNvPicPr>
            <a:picLocks noChangeAspect="1"/>
          </p:cNvPicPr>
          <p:nvPr/>
        </p:nvPicPr>
        <p:blipFill rotWithShape="1">
          <a:blip r:embed="rId5">
            <a:extLst>
              <a:ext uri="{28A0092B-C50C-407E-A947-70E740481C1C}">
                <a14:useLocalDpi xmlns:a14="http://schemas.microsoft.com/office/drawing/2010/main" val="0"/>
              </a:ext>
            </a:extLst>
          </a:blip>
          <a:srcRect l="10751" t="30373" r="10864" b="32731"/>
          <a:stretch/>
        </p:blipFill>
        <p:spPr>
          <a:xfrm>
            <a:off x="6191242" y="79512"/>
            <a:ext cx="5904512" cy="3328354"/>
          </a:xfrm>
          <a:prstGeom prst="rect">
            <a:avLst/>
          </a:prstGeom>
        </p:spPr>
      </p:pic>
      <p:sp>
        <p:nvSpPr>
          <p:cNvPr id="38" name="TextBox 37">
            <a:extLst>
              <a:ext uri="{FF2B5EF4-FFF2-40B4-BE49-F238E27FC236}">
                <a16:creationId xmlns:a16="http://schemas.microsoft.com/office/drawing/2014/main" id="{9A68F605-F5EB-9AF6-DF3E-8BA9F45D095D}"/>
              </a:ext>
            </a:extLst>
          </p:cNvPr>
          <p:cNvSpPr txBox="1"/>
          <p:nvPr/>
        </p:nvSpPr>
        <p:spPr>
          <a:xfrm>
            <a:off x="6663721" y="4330718"/>
            <a:ext cx="700392" cy="369332"/>
          </a:xfrm>
          <a:prstGeom prst="rect">
            <a:avLst/>
          </a:prstGeom>
          <a:noFill/>
        </p:spPr>
        <p:txBody>
          <a:bodyPr wrap="square" rtlCol="0">
            <a:spAutoFit/>
          </a:bodyPr>
          <a:lstStyle/>
          <a:p>
            <a:r>
              <a:rPr lang="en-US" dirty="0">
                <a:solidFill>
                  <a:srgbClr val="FF0000"/>
                </a:solidFill>
              </a:rPr>
              <a:t>LG</a:t>
            </a:r>
          </a:p>
        </p:txBody>
      </p:sp>
      <p:sp>
        <p:nvSpPr>
          <p:cNvPr id="39" name="TextBox 38">
            <a:extLst>
              <a:ext uri="{FF2B5EF4-FFF2-40B4-BE49-F238E27FC236}">
                <a16:creationId xmlns:a16="http://schemas.microsoft.com/office/drawing/2014/main" id="{981FB204-2CB6-472E-04C2-4352D85E27C8}"/>
              </a:ext>
            </a:extLst>
          </p:cNvPr>
          <p:cNvSpPr txBox="1"/>
          <p:nvPr/>
        </p:nvSpPr>
        <p:spPr>
          <a:xfrm>
            <a:off x="6407559" y="1469476"/>
            <a:ext cx="700392" cy="369332"/>
          </a:xfrm>
          <a:prstGeom prst="rect">
            <a:avLst/>
          </a:prstGeom>
          <a:noFill/>
        </p:spPr>
        <p:txBody>
          <a:bodyPr wrap="square" rtlCol="0">
            <a:spAutoFit/>
          </a:bodyPr>
          <a:lstStyle/>
          <a:p>
            <a:r>
              <a:rPr lang="en-US" dirty="0">
                <a:solidFill>
                  <a:srgbClr val="FF0000"/>
                </a:solidFill>
              </a:rPr>
              <a:t>LG</a:t>
            </a:r>
          </a:p>
        </p:txBody>
      </p:sp>
      <p:sp>
        <p:nvSpPr>
          <p:cNvPr id="40" name="TextBox 39">
            <a:extLst>
              <a:ext uri="{FF2B5EF4-FFF2-40B4-BE49-F238E27FC236}">
                <a16:creationId xmlns:a16="http://schemas.microsoft.com/office/drawing/2014/main" id="{C11B9DC8-3177-D690-A761-D0672522CD04}"/>
              </a:ext>
            </a:extLst>
          </p:cNvPr>
          <p:cNvSpPr txBox="1"/>
          <p:nvPr/>
        </p:nvSpPr>
        <p:spPr>
          <a:xfrm>
            <a:off x="11307057" y="1469476"/>
            <a:ext cx="700392" cy="369332"/>
          </a:xfrm>
          <a:prstGeom prst="rect">
            <a:avLst/>
          </a:prstGeom>
          <a:noFill/>
        </p:spPr>
        <p:txBody>
          <a:bodyPr wrap="square" rtlCol="0">
            <a:spAutoFit/>
          </a:bodyPr>
          <a:lstStyle/>
          <a:p>
            <a:r>
              <a:rPr lang="en-US" dirty="0">
                <a:solidFill>
                  <a:srgbClr val="FF0000"/>
                </a:solidFill>
              </a:rPr>
              <a:t>LG</a:t>
            </a:r>
          </a:p>
        </p:txBody>
      </p:sp>
      <p:sp>
        <p:nvSpPr>
          <p:cNvPr id="41" name="TextBox 40">
            <a:extLst>
              <a:ext uri="{FF2B5EF4-FFF2-40B4-BE49-F238E27FC236}">
                <a16:creationId xmlns:a16="http://schemas.microsoft.com/office/drawing/2014/main" id="{7A750F06-194D-E4DE-D7E0-3E3BD9B9F8E5}"/>
              </a:ext>
            </a:extLst>
          </p:cNvPr>
          <p:cNvSpPr txBox="1"/>
          <p:nvPr/>
        </p:nvSpPr>
        <p:spPr>
          <a:xfrm>
            <a:off x="486657" y="4330718"/>
            <a:ext cx="700392" cy="369332"/>
          </a:xfrm>
          <a:prstGeom prst="rect">
            <a:avLst/>
          </a:prstGeom>
          <a:noFill/>
        </p:spPr>
        <p:txBody>
          <a:bodyPr wrap="square" rtlCol="0">
            <a:spAutoFit/>
          </a:bodyPr>
          <a:lstStyle/>
          <a:p>
            <a:r>
              <a:rPr lang="en-US" dirty="0">
                <a:solidFill>
                  <a:srgbClr val="FF0000"/>
                </a:solidFill>
              </a:rPr>
              <a:t>LG</a:t>
            </a:r>
          </a:p>
        </p:txBody>
      </p:sp>
      <p:sp>
        <p:nvSpPr>
          <p:cNvPr id="42" name="TextBox 41">
            <a:extLst>
              <a:ext uri="{FF2B5EF4-FFF2-40B4-BE49-F238E27FC236}">
                <a16:creationId xmlns:a16="http://schemas.microsoft.com/office/drawing/2014/main" id="{59C9FD3D-0441-506A-36B7-7A350C8142C1}"/>
              </a:ext>
            </a:extLst>
          </p:cNvPr>
          <p:cNvSpPr txBox="1"/>
          <p:nvPr/>
        </p:nvSpPr>
        <p:spPr>
          <a:xfrm>
            <a:off x="561236" y="797781"/>
            <a:ext cx="700392" cy="369332"/>
          </a:xfrm>
          <a:prstGeom prst="rect">
            <a:avLst/>
          </a:prstGeom>
          <a:noFill/>
        </p:spPr>
        <p:txBody>
          <a:bodyPr wrap="square" rtlCol="0">
            <a:spAutoFit/>
          </a:bodyPr>
          <a:lstStyle/>
          <a:p>
            <a:r>
              <a:rPr lang="en-US" dirty="0">
                <a:solidFill>
                  <a:srgbClr val="FF0000"/>
                </a:solidFill>
              </a:rPr>
              <a:t>LG</a:t>
            </a:r>
          </a:p>
        </p:txBody>
      </p:sp>
      <p:sp>
        <p:nvSpPr>
          <p:cNvPr id="44" name="TextBox 43">
            <a:extLst>
              <a:ext uri="{FF2B5EF4-FFF2-40B4-BE49-F238E27FC236}">
                <a16:creationId xmlns:a16="http://schemas.microsoft.com/office/drawing/2014/main" id="{F17FF87A-7DE2-BBC1-58EC-746AA94CDB39}"/>
              </a:ext>
            </a:extLst>
          </p:cNvPr>
          <p:cNvSpPr txBox="1"/>
          <p:nvPr/>
        </p:nvSpPr>
        <p:spPr>
          <a:xfrm>
            <a:off x="10758836" y="1469476"/>
            <a:ext cx="700392" cy="369332"/>
          </a:xfrm>
          <a:prstGeom prst="rect">
            <a:avLst/>
          </a:prstGeom>
          <a:noFill/>
        </p:spPr>
        <p:txBody>
          <a:bodyPr wrap="square" rtlCol="0">
            <a:spAutoFit/>
          </a:bodyPr>
          <a:lstStyle/>
          <a:p>
            <a:r>
              <a:rPr lang="en-US" dirty="0">
                <a:solidFill>
                  <a:srgbClr val="FF0000"/>
                </a:solidFill>
              </a:rPr>
              <a:t>SF</a:t>
            </a:r>
          </a:p>
        </p:txBody>
      </p:sp>
      <p:sp>
        <p:nvSpPr>
          <p:cNvPr id="45" name="TextBox 44">
            <a:extLst>
              <a:ext uri="{FF2B5EF4-FFF2-40B4-BE49-F238E27FC236}">
                <a16:creationId xmlns:a16="http://schemas.microsoft.com/office/drawing/2014/main" id="{EAF1F268-B50C-2E08-1593-B9D215916D28}"/>
              </a:ext>
            </a:extLst>
          </p:cNvPr>
          <p:cNvSpPr txBox="1"/>
          <p:nvPr/>
        </p:nvSpPr>
        <p:spPr>
          <a:xfrm>
            <a:off x="11092527" y="4180793"/>
            <a:ext cx="700392" cy="369332"/>
          </a:xfrm>
          <a:prstGeom prst="rect">
            <a:avLst/>
          </a:prstGeom>
          <a:noFill/>
        </p:spPr>
        <p:txBody>
          <a:bodyPr wrap="square" rtlCol="0">
            <a:spAutoFit/>
          </a:bodyPr>
          <a:lstStyle/>
          <a:p>
            <a:r>
              <a:rPr lang="en-US" dirty="0">
                <a:solidFill>
                  <a:srgbClr val="FF0000"/>
                </a:solidFill>
              </a:rPr>
              <a:t>SF</a:t>
            </a:r>
          </a:p>
        </p:txBody>
      </p:sp>
      <p:sp>
        <p:nvSpPr>
          <p:cNvPr id="46" name="TextBox 45">
            <a:extLst>
              <a:ext uri="{FF2B5EF4-FFF2-40B4-BE49-F238E27FC236}">
                <a16:creationId xmlns:a16="http://schemas.microsoft.com/office/drawing/2014/main" id="{F34D63F9-6E52-EA1F-83BF-6AAD7379762B}"/>
              </a:ext>
            </a:extLst>
          </p:cNvPr>
          <p:cNvSpPr txBox="1"/>
          <p:nvPr/>
        </p:nvSpPr>
        <p:spPr>
          <a:xfrm>
            <a:off x="5055433" y="4054601"/>
            <a:ext cx="700392" cy="369332"/>
          </a:xfrm>
          <a:prstGeom prst="rect">
            <a:avLst/>
          </a:prstGeom>
          <a:noFill/>
        </p:spPr>
        <p:txBody>
          <a:bodyPr wrap="square" rtlCol="0">
            <a:spAutoFit/>
          </a:bodyPr>
          <a:lstStyle/>
          <a:p>
            <a:r>
              <a:rPr lang="en-US" dirty="0">
                <a:solidFill>
                  <a:srgbClr val="FF0000"/>
                </a:solidFill>
              </a:rPr>
              <a:t>SF</a:t>
            </a:r>
          </a:p>
        </p:txBody>
      </p:sp>
      <p:sp>
        <p:nvSpPr>
          <p:cNvPr id="47" name="TextBox 46">
            <a:extLst>
              <a:ext uri="{FF2B5EF4-FFF2-40B4-BE49-F238E27FC236}">
                <a16:creationId xmlns:a16="http://schemas.microsoft.com/office/drawing/2014/main" id="{193D01F5-9107-48A3-3686-A538DB56D58A}"/>
              </a:ext>
            </a:extLst>
          </p:cNvPr>
          <p:cNvSpPr txBox="1"/>
          <p:nvPr/>
        </p:nvSpPr>
        <p:spPr>
          <a:xfrm>
            <a:off x="4833070" y="637064"/>
            <a:ext cx="700392" cy="369332"/>
          </a:xfrm>
          <a:prstGeom prst="rect">
            <a:avLst/>
          </a:prstGeom>
          <a:noFill/>
        </p:spPr>
        <p:txBody>
          <a:bodyPr wrap="square" rtlCol="0">
            <a:spAutoFit/>
          </a:bodyPr>
          <a:lstStyle/>
          <a:p>
            <a:r>
              <a:rPr lang="en-US" dirty="0">
                <a:solidFill>
                  <a:srgbClr val="FF0000"/>
                </a:solidFill>
              </a:rPr>
              <a:t>SF</a:t>
            </a:r>
          </a:p>
        </p:txBody>
      </p:sp>
      <p:sp>
        <p:nvSpPr>
          <p:cNvPr id="48" name="TextBox 47">
            <a:extLst>
              <a:ext uri="{FF2B5EF4-FFF2-40B4-BE49-F238E27FC236}">
                <a16:creationId xmlns:a16="http://schemas.microsoft.com/office/drawing/2014/main" id="{62F9CC1A-72D8-3DC1-EF27-17F486E147BB}"/>
              </a:ext>
            </a:extLst>
          </p:cNvPr>
          <p:cNvSpPr txBox="1"/>
          <p:nvPr/>
        </p:nvSpPr>
        <p:spPr>
          <a:xfrm>
            <a:off x="4955826" y="2979049"/>
            <a:ext cx="1235416" cy="369332"/>
          </a:xfrm>
          <a:prstGeom prst="rect">
            <a:avLst/>
          </a:prstGeom>
          <a:noFill/>
        </p:spPr>
        <p:txBody>
          <a:bodyPr wrap="square" rtlCol="0">
            <a:spAutoFit/>
          </a:bodyPr>
          <a:lstStyle/>
          <a:p>
            <a:r>
              <a:rPr lang="en-US" dirty="0">
                <a:solidFill>
                  <a:srgbClr val="FFFF00"/>
                </a:solidFill>
              </a:rPr>
              <a:t>Axial T2FS</a:t>
            </a:r>
          </a:p>
        </p:txBody>
      </p:sp>
      <p:sp>
        <p:nvSpPr>
          <p:cNvPr id="49" name="TextBox 48">
            <a:extLst>
              <a:ext uri="{FF2B5EF4-FFF2-40B4-BE49-F238E27FC236}">
                <a16:creationId xmlns:a16="http://schemas.microsoft.com/office/drawing/2014/main" id="{7ABEE1C0-ED72-15A0-7D17-B805E91B3E4F}"/>
              </a:ext>
            </a:extLst>
          </p:cNvPr>
          <p:cNvSpPr txBox="1"/>
          <p:nvPr/>
        </p:nvSpPr>
        <p:spPr>
          <a:xfrm>
            <a:off x="5138117" y="3509620"/>
            <a:ext cx="1235416" cy="369332"/>
          </a:xfrm>
          <a:prstGeom prst="rect">
            <a:avLst/>
          </a:prstGeom>
          <a:noFill/>
        </p:spPr>
        <p:txBody>
          <a:bodyPr wrap="square" rtlCol="0">
            <a:spAutoFit/>
          </a:bodyPr>
          <a:lstStyle/>
          <a:p>
            <a:r>
              <a:rPr lang="en-US" dirty="0">
                <a:solidFill>
                  <a:srgbClr val="FFFF00"/>
                </a:solidFill>
              </a:rPr>
              <a:t>Axial T1</a:t>
            </a:r>
          </a:p>
        </p:txBody>
      </p:sp>
      <p:sp>
        <p:nvSpPr>
          <p:cNvPr id="50" name="TextBox 49">
            <a:extLst>
              <a:ext uri="{FF2B5EF4-FFF2-40B4-BE49-F238E27FC236}">
                <a16:creationId xmlns:a16="http://schemas.microsoft.com/office/drawing/2014/main" id="{A4F9D012-0DB3-EED7-AB95-381ABF64606E}"/>
              </a:ext>
            </a:extLst>
          </p:cNvPr>
          <p:cNvSpPr txBox="1"/>
          <p:nvPr/>
        </p:nvSpPr>
        <p:spPr>
          <a:xfrm>
            <a:off x="10841520" y="3470861"/>
            <a:ext cx="1235416" cy="369332"/>
          </a:xfrm>
          <a:prstGeom prst="rect">
            <a:avLst/>
          </a:prstGeom>
          <a:noFill/>
        </p:spPr>
        <p:txBody>
          <a:bodyPr wrap="square" rtlCol="0">
            <a:spAutoFit/>
          </a:bodyPr>
          <a:lstStyle/>
          <a:p>
            <a:r>
              <a:rPr lang="en-US" dirty="0">
                <a:solidFill>
                  <a:srgbClr val="FFFF00"/>
                </a:solidFill>
              </a:rPr>
              <a:t>Axial T1FS</a:t>
            </a:r>
          </a:p>
        </p:txBody>
      </p:sp>
      <p:sp>
        <p:nvSpPr>
          <p:cNvPr id="51" name="TextBox 50">
            <a:extLst>
              <a:ext uri="{FF2B5EF4-FFF2-40B4-BE49-F238E27FC236}">
                <a16:creationId xmlns:a16="http://schemas.microsoft.com/office/drawing/2014/main" id="{42238714-895E-C4F2-6049-830772B7CD10}"/>
              </a:ext>
            </a:extLst>
          </p:cNvPr>
          <p:cNvSpPr txBox="1"/>
          <p:nvPr/>
        </p:nvSpPr>
        <p:spPr>
          <a:xfrm>
            <a:off x="10554511" y="2979049"/>
            <a:ext cx="1522425" cy="369332"/>
          </a:xfrm>
          <a:prstGeom prst="rect">
            <a:avLst/>
          </a:prstGeom>
          <a:noFill/>
        </p:spPr>
        <p:txBody>
          <a:bodyPr wrap="square" rtlCol="0">
            <a:spAutoFit/>
          </a:bodyPr>
          <a:lstStyle/>
          <a:p>
            <a:r>
              <a:rPr lang="en-US" dirty="0">
                <a:solidFill>
                  <a:srgbClr val="FFFF00"/>
                </a:solidFill>
              </a:rPr>
              <a:t>Coronal T2FS</a:t>
            </a:r>
          </a:p>
        </p:txBody>
      </p:sp>
    </p:spTree>
    <p:extLst>
      <p:ext uri="{BB962C8B-B14F-4D97-AF65-F5344CB8AC3E}">
        <p14:creationId xmlns:p14="http://schemas.microsoft.com/office/powerpoint/2010/main" val="382293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911BA-4A14-0A57-3457-9E99234051B8}"/>
              </a:ext>
            </a:extLst>
          </p:cNvPr>
          <p:cNvSpPr>
            <a:spLocks noGrp="1"/>
          </p:cNvSpPr>
          <p:nvPr>
            <p:ph type="title"/>
          </p:nvPr>
        </p:nvSpPr>
        <p:spPr>
          <a:xfrm>
            <a:off x="347452" y="1250994"/>
            <a:ext cx="3201366" cy="2334395"/>
          </a:xfrm>
        </p:spPr>
        <p:txBody>
          <a:bodyPr vert="horz" lIns="91440" tIns="45720" rIns="91440" bIns="45720" rtlCol="0" anchor="b">
            <a:normAutofit/>
          </a:bodyPr>
          <a:lstStyle/>
          <a:p>
            <a:pPr algn="r"/>
            <a:r>
              <a:rPr lang="en-US" sz="4000" b="1">
                <a:solidFill>
                  <a:srgbClr val="FFFFFF"/>
                </a:solidFill>
              </a:rPr>
              <a:t>References</a:t>
            </a:r>
            <a:endParaRPr lang="en-US" sz="4000" b="1" dirty="0">
              <a:solidFill>
                <a:srgbClr val="FFFFFF"/>
              </a:solidFill>
            </a:endParaRPr>
          </a:p>
        </p:txBody>
      </p:sp>
      <p:graphicFrame>
        <p:nvGraphicFramePr>
          <p:cNvPr id="22" name="Content Placeholder 2">
            <a:extLst>
              <a:ext uri="{FF2B5EF4-FFF2-40B4-BE49-F238E27FC236}">
                <a16:creationId xmlns:a16="http://schemas.microsoft.com/office/drawing/2014/main" id="{10A0ED3D-9897-5E48-ABF2-ACC3483A7CC7}"/>
              </a:ext>
            </a:extLst>
          </p:cNvPr>
          <p:cNvGraphicFramePr>
            <a:graphicFrameLocks noGrp="1"/>
          </p:cNvGraphicFramePr>
          <p:nvPr>
            <p:ph idx="1"/>
            <p:extLst>
              <p:ext uri="{D42A27DB-BD31-4B8C-83A1-F6EECF244321}">
                <p14:modId xmlns:p14="http://schemas.microsoft.com/office/powerpoint/2010/main" val="1628874007"/>
              </p:ext>
            </p:extLst>
          </p:nvPr>
        </p:nvGraphicFramePr>
        <p:xfrm>
          <a:off x="4676422" y="662227"/>
          <a:ext cx="7168126" cy="5846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7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519</Words>
  <Application>Microsoft Office PowerPoint</Application>
  <PresentationFormat>Widescreen</PresentationFormat>
  <Paragraphs>60</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Lato</vt:lpstr>
      <vt:lpstr>Wingdings</vt:lpstr>
      <vt:lpstr>Office Theme</vt:lpstr>
      <vt:lpstr>Bilateral Lacrimal Gland Prolapse and Unilateral Subconjunctival Fat Prolapse</vt:lpstr>
      <vt:lpstr>Introduction</vt:lpstr>
      <vt:lpstr>Case Scenario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Bilateral lacrimal gland prolapse</dc:title>
  <dc:creator>nada ahmed sayed hussein</dc:creator>
  <cp:lastModifiedBy>hatim ali</cp:lastModifiedBy>
  <cp:revision>29</cp:revision>
  <dcterms:created xsi:type="dcterms:W3CDTF">2025-01-11T08:35:18Z</dcterms:created>
  <dcterms:modified xsi:type="dcterms:W3CDTF">2025-02-06T07:10:50Z</dcterms:modified>
</cp:coreProperties>
</file>