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CF2E-D253-46C7-9E5B-CFE44BABF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AFB8-337C-49C2-9CF9-084509C2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1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CF2E-D253-46C7-9E5B-CFE44BABF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AFB8-337C-49C2-9CF9-084509C2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9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CF2E-D253-46C7-9E5B-CFE44BABF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AFB8-337C-49C2-9CF9-084509C2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7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CF2E-D253-46C7-9E5B-CFE44BABF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AFB8-337C-49C2-9CF9-084509C2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9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CF2E-D253-46C7-9E5B-CFE44BABF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AFB8-337C-49C2-9CF9-084509C2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5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CF2E-D253-46C7-9E5B-CFE44BABF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AFB8-337C-49C2-9CF9-084509C2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3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CF2E-D253-46C7-9E5B-CFE44BABF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AFB8-337C-49C2-9CF9-084509C2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CF2E-D253-46C7-9E5B-CFE44BABF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AFB8-337C-49C2-9CF9-084509C2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9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CF2E-D253-46C7-9E5B-CFE44BABF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AFB8-337C-49C2-9CF9-084509C2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3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CF2E-D253-46C7-9E5B-CFE44BABF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AFB8-337C-49C2-9CF9-084509C2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0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CF2E-D253-46C7-9E5B-CFE44BABF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AFB8-337C-49C2-9CF9-084509C2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6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5CF2E-D253-46C7-9E5B-CFE44BABFE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AFB8-337C-49C2-9CF9-084509C29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37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7482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 case of Metastatic synovial chondrosarcoma to the thyroid gland -surveillance and management.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type="subTitle" idx="1"/>
          </p:nvPr>
        </p:nvSpPr>
        <p:spPr>
          <a:xfrm>
            <a:off x="144379" y="4845301"/>
            <a:ext cx="12192000" cy="1772068"/>
          </a:xfrm>
        </p:spPr>
        <p:txBody>
          <a:bodyPr>
            <a:noAutofit/>
          </a:bodyPr>
          <a:lstStyle/>
          <a:p>
            <a:pPr algn="l"/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Author: </a:t>
            </a:r>
          </a:p>
          <a:p>
            <a:pPr marL="0" indent="0" algn="l">
              <a:buNone/>
            </a:pP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Noura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Alraeesi,MD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Abdulaziz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medical city. </a:t>
            </a:r>
          </a:p>
          <a:p>
            <a:pPr marL="0" indent="0" algn="l">
              <a:buNone/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National Guard Health Affairs, Riyadh, Saudi Arabia.</a:t>
            </a:r>
          </a:p>
          <a:p>
            <a:pPr marL="0" indent="0" algn="l">
              <a:buNone/>
            </a:pP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106" y="4006827"/>
            <a:ext cx="6641432" cy="644892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SYNOPSIS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180" y="738218"/>
            <a:ext cx="12003503" cy="885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168" y="709745"/>
            <a:ext cx="1195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</a:t>
            </a:r>
          </a:p>
          <a:p>
            <a:r>
              <a:rPr lang="en-US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year old lady presented with weight loss and pancytopenia 4 years ago.</a:t>
            </a:r>
            <a:endParaRPr lang="en-US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78" y="1715447"/>
            <a:ext cx="12003505" cy="1626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255" y="1742253"/>
            <a:ext cx="1192729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</a:p>
          <a:p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CT chest, abdomen and pelvis: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showed a large lobulated mediastinal calcified mass with multiple calcified peritoneal metastatic lesions. </a:t>
            </a:r>
          </a:p>
          <a:p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CT neck: </a:t>
            </a:r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showed bilaterally enlarged thyroid lobes with multiple bilateral partially calcified nodules. No cervical lymph nodes. </a:t>
            </a:r>
          </a:p>
          <a:p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 scan of the head and neck: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showed intensely </a:t>
            </a:r>
            <a:r>
              <a:rPr lang="en-US" sz="1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hypermetabolic</a:t>
            </a:r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activity of the thyroid nodules suspicious for malignancy. </a:t>
            </a:r>
          </a:p>
          <a:p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repeat CT neck done in 2 years interval: </a:t>
            </a:r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showed significant progression of the heavily calcified metastatic thyroid lesions.</a:t>
            </a:r>
            <a:endParaRPr lang="en-US" sz="14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E917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69" y="3496173"/>
            <a:ext cx="5552572" cy="3265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68" y="3549748"/>
            <a:ext cx="613610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Pathology  </a:t>
            </a:r>
          </a:p>
          <a:p>
            <a:r>
              <a:rPr lang="en-US" sz="1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pathology of the mediastinal </a:t>
            </a:r>
          </a:p>
          <a:p>
            <a:r>
              <a:rPr lang="en-US" sz="1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confirmed the diagnosis of </a:t>
            </a:r>
          </a:p>
          <a:p>
            <a:r>
              <a:rPr lang="en-US" sz="16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spindle cell sarcoma. </a:t>
            </a:r>
          </a:p>
          <a:p>
            <a:endParaRPr lang="en-US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FNA from the thyroid nodule </a:t>
            </a:r>
          </a:p>
          <a:p>
            <a:r>
              <a:rPr lang="en-US" sz="1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revealed similar morphology to the </a:t>
            </a:r>
          </a:p>
          <a:p>
            <a:r>
              <a:rPr lang="en-US" sz="1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mediastinal biopsy suggestive of </a:t>
            </a:r>
          </a:p>
          <a:p>
            <a:r>
              <a:rPr lang="en-US" sz="16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metastatic spindle cell neoplasm.</a:t>
            </a:r>
          </a:p>
          <a:p>
            <a:endParaRPr lang="en-US" sz="1600" dirty="0">
              <a:solidFill>
                <a:srgbClr val="FF3399"/>
              </a:solidFill>
            </a:endParaRPr>
          </a:p>
          <a:p>
            <a:endParaRPr lang="en-US" sz="1600" dirty="0">
              <a:solidFill>
                <a:srgbClr val="FF3399"/>
              </a:solidFill>
            </a:endParaRPr>
          </a:p>
          <a:p>
            <a:endParaRPr lang="en-US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31041" y="3504193"/>
            <a:ext cx="6340642" cy="32575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25026" y="3496173"/>
            <a:ext cx="59175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</a:p>
          <a:p>
            <a:endParaRPr lang="en-US" sz="1600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resection of the mediastinal mass</a:t>
            </a:r>
          </a:p>
          <a:p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adjuvant chemotherapy, which showed </a:t>
            </a:r>
          </a:p>
          <a:p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excellent therapeutic response evidenced by </a:t>
            </a:r>
          </a:p>
          <a:p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yearly PET scan surveillance, that showed no </a:t>
            </a:r>
          </a:p>
          <a:p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 </a:t>
            </a:r>
            <a:r>
              <a:rPr lang="en-US" sz="1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hypermetabolic</a:t>
            </a:r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thyroid nodules progressed </a:t>
            </a:r>
          </a:p>
          <a:p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over two years period with no </a:t>
            </a:r>
          </a:p>
          <a:p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chemotherapy, hence </a:t>
            </a:r>
          </a:p>
          <a:p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thyroidectomy was performed.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Follow-up post thyroidectomy PET scan </a:t>
            </a:r>
          </a:p>
          <a:p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showed no </a:t>
            </a:r>
            <a:r>
              <a:rPr lang="en-US" sz="1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hypermetabolic</a:t>
            </a:r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foci in the surgical</a:t>
            </a:r>
          </a:p>
          <a:p>
            <a:r>
              <a:rPr lang="en-US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58" y="3541727"/>
            <a:ext cx="2558713" cy="322002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15" y="3588567"/>
            <a:ext cx="2925675" cy="310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0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0" y="778043"/>
            <a:ext cx="2908857" cy="2481344"/>
          </a:xfrm>
          <a:ln>
            <a:solidFill>
              <a:srgbClr val="0070C0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33" y="778043"/>
            <a:ext cx="2876252" cy="248134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imaging </a:t>
            </a:r>
          </a:p>
        </p:txBody>
      </p:sp>
      <p:pic>
        <p:nvPicPr>
          <p:cNvPr id="8" name="Content Placeholder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0" y="3452655"/>
            <a:ext cx="2908857" cy="1504356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33" y="3452655"/>
            <a:ext cx="2876253" cy="333157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0" name="Content Placeholder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0" y="5037984"/>
            <a:ext cx="2908857" cy="174624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3" name="Left Arrow 2"/>
          <p:cNvSpPr/>
          <p:nvPr/>
        </p:nvSpPr>
        <p:spPr>
          <a:xfrm rot="16200000">
            <a:off x="1338123" y="1419726"/>
            <a:ext cx="376990" cy="152400"/>
          </a:xfrm>
          <a:prstGeom prst="lef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6200000">
            <a:off x="4170780" y="1339516"/>
            <a:ext cx="376990" cy="15240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6200000">
            <a:off x="4094580" y="4837705"/>
            <a:ext cx="37699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1149628" y="3864974"/>
            <a:ext cx="37699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6200000">
            <a:off x="5125822" y="5142258"/>
            <a:ext cx="37699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0800000">
            <a:off x="424948" y="5471122"/>
            <a:ext cx="376990" cy="152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66288" y="827952"/>
            <a:ext cx="4896851" cy="243143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CT of the chest, abdomen and pelvis:</a:t>
            </a:r>
          </a:p>
          <a:p>
            <a:endParaRPr 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Showed a well-defined lobulated mediastinal soft tissue mass with central coarse internal calcifications.  </a:t>
            </a:r>
          </a:p>
          <a:p>
            <a:endParaRPr lang="en-US" sz="16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pelvic peritoneal mass with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cental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calcification, suggestive of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matastasis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72302" y="3729393"/>
            <a:ext cx="4896849" cy="286232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Enhanced CT scan of the neck (axial, coronal):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Showed multiple bilateral enhancing thyroid nodules with central calcifications. No suspicious cervical lymph nodes.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PET Scan of the head and Neck: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Intensely </a:t>
            </a:r>
            <a:r>
              <a:rPr lang="en-US" dirty="0" err="1">
                <a:solidFill>
                  <a:srgbClr val="FFFF00"/>
                </a:solidFill>
              </a:rPr>
              <a:t>hypermetabolic</a:t>
            </a:r>
            <a:r>
              <a:rPr lang="en-US" dirty="0">
                <a:solidFill>
                  <a:srgbClr val="FFFF00"/>
                </a:solidFill>
              </a:rPr>
              <a:t> right thyroid nodule.</a:t>
            </a:r>
          </a:p>
          <a:p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6250405" y="1888958"/>
            <a:ext cx="631658" cy="330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225341" y="4864528"/>
            <a:ext cx="631658" cy="330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0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3" y="866277"/>
            <a:ext cx="3220452" cy="2760519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62" y="866277"/>
            <a:ext cx="3145994" cy="2760519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years follow-up CT and MRI of the neck </a:t>
            </a:r>
          </a:p>
        </p:txBody>
      </p:sp>
      <p:pic>
        <p:nvPicPr>
          <p:cNvPr id="9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3" y="3761874"/>
            <a:ext cx="3220451" cy="2835999"/>
          </a:xfrm>
          <a:ln>
            <a:solidFill>
              <a:schemeClr val="accent5"/>
            </a:solidFill>
          </a:ln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62" y="3761874"/>
            <a:ext cx="3145993" cy="2835999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1" name="Left Arrow 10"/>
          <p:cNvSpPr/>
          <p:nvPr/>
        </p:nvSpPr>
        <p:spPr>
          <a:xfrm rot="16200000">
            <a:off x="4178801" y="1114927"/>
            <a:ext cx="376990" cy="1524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1531853" y="1467854"/>
            <a:ext cx="376990" cy="1524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6200000">
            <a:off x="4258844" y="2370863"/>
            <a:ext cx="376990" cy="1524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6200000">
            <a:off x="4720419" y="1692443"/>
            <a:ext cx="376990" cy="1524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6200000">
            <a:off x="5628790" y="1880938"/>
            <a:ext cx="376990" cy="1524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6200000">
            <a:off x="1267158" y="4756484"/>
            <a:ext cx="376990" cy="152400"/>
          </a:xfrm>
          <a:prstGeom prst="lef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6200000">
            <a:off x="5983705" y="5029201"/>
            <a:ext cx="376990" cy="1524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6200000">
            <a:off x="4258844" y="3984376"/>
            <a:ext cx="376990" cy="1524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08396" y="929915"/>
            <a:ext cx="4896851" cy="25545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CT of the neck (axial and coronal):</a:t>
            </a:r>
          </a:p>
          <a:p>
            <a:endParaRPr lang="en-US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Showed interval significant progression in the size and number of the multiple heavily calcified metastatic lesions in the bilateral thyroid lobes. No suspicious cervical lymph nodes. </a:t>
            </a:r>
          </a:p>
          <a:p>
            <a:endParaRPr lang="en-US" sz="16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52512" y="3889682"/>
            <a:ext cx="4896851" cy="270843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MRI of the neck (coronal T1 pre and post contrast):</a:t>
            </a:r>
          </a:p>
          <a:p>
            <a:endParaRPr 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Showed corresponding heterogeneous lesions predominantly T1 </a:t>
            </a:r>
            <a:r>
              <a:rPr lang="en-US" sz="16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hypointense</a:t>
            </a:r>
            <a:r>
              <a:rPr lang="en-US" sz="1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signal with associated hemorrhagic components. No evidence of thyroid cartilage or </a:t>
            </a:r>
            <a:r>
              <a:rPr lang="en-US" sz="16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oesopahgus</a:t>
            </a:r>
            <a:r>
              <a:rPr lang="en-US" sz="1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invasion (Not shown). </a:t>
            </a:r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Post-contrast heterogeneous enhancement.</a:t>
            </a:r>
            <a:endParaRPr lang="en-US" sz="16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8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95" y="1071645"/>
            <a:ext cx="11891210" cy="5658017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LG, et al. Chondrosarcoma of the upper end of the femur. Rom J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Morphol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Embryol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2011;52:709–13.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 F,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Vironneau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P, et al. Thyroid compressive mass, a metastasis of femur chondrosarcoma after 14 years: case report and literature review.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Braz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Otorhinolaryngol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2017;83:602–4.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Ortiz S,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Tortosa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Sobrinho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Simoes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An extraordinary case of mesenchymal chondrosarcoma metastasis in the thyroid.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Endocr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2015;26:33–6.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Darouassi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Touati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MM,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Chihani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et al. Chondrosarcoma metastasis in the thyroid gland: a case report. J Med Case Rep 2014;8:157.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-Hong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Wu,Jin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-Yao Dai et al. Thyroid metastasis from chondrosarcoma. Wolters Kluwer Health. 2019 Nov 22;98(47):e18043.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89033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Literature references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90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557</Words>
  <Application>Microsoft Office PowerPoint</Application>
  <PresentationFormat>Widescreen</PresentationFormat>
  <Paragraphs>67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Rare case of Metastatic synovial chondrosarcoma to the thyroid gland -surveillance and management.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Medtst</dc:creator>
  <cp:lastModifiedBy>hatim ali</cp:lastModifiedBy>
  <cp:revision>19</cp:revision>
  <dcterms:created xsi:type="dcterms:W3CDTF">2025-01-15T12:09:15Z</dcterms:created>
  <dcterms:modified xsi:type="dcterms:W3CDTF">2025-02-06T07:11:33Z</dcterms:modified>
</cp:coreProperties>
</file>