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3" r:id="rId4"/>
    <p:sldId id="261"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79"/>
    <p:restoredTop sz="91435"/>
  </p:normalViewPr>
  <p:slideViewPr>
    <p:cSldViewPr snapToGrid="0">
      <p:cViewPr varScale="1">
        <p:scale>
          <a:sx n="104" d="100"/>
          <a:sy n="104" d="100"/>
        </p:scale>
        <p:origin x="5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8245-27D5-3432-8065-A79D1CDC9A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84AA9E-7DEB-7A41-3557-7C988BBEB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562562-FD3A-DC4B-7660-AEE6A15B39CC}"/>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5" name="Footer Placeholder 4">
            <a:extLst>
              <a:ext uri="{FF2B5EF4-FFF2-40B4-BE49-F238E27FC236}">
                <a16:creationId xmlns:a16="http://schemas.microsoft.com/office/drawing/2014/main" id="{D72149CA-8A57-1513-17D7-C755D2847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69B53-4BE6-08FB-BB71-51CD928A8B2C}"/>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286013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77D8-7D25-F235-7F09-F5BABC33AA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CD703-08E9-9717-0BBE-6CCB7BC4F1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4107D-A88B-0EC4-111A-BAA833A4E6E4}"/>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5" name="Footer Placeholder 4">
            <a:extLst>
              <a:ext uri="{FF2B5EF4-FFF2-40B4-BE49-F238E27FC236}">
                <a16:creationId xmlns:a16="http://schemas.microsoft.com/office/drawing/2014/main" id="{FEBE08D4-BE98-7092-14C7-FC50B3D2EA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5EFC8D-BD53-051A-2F47-60A788D37DC5}"/>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95994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A851F-6B52-A689-0F75-57439387D0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091E92-8CBA-0DF0-A366-58A544325E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01B27-1DE7-21DB-1482-28311D6A9EE3}"/>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5" name="Footer Placeholder 4">
            <a:extLst>
              <a:ext uri="{FF2B5EF4-FFF2-40B4-BE49-F238E27FC236}">
                <a16:creationId xmlns:a16="http://schemas.microsoft.com/office/drawing/2014/main" id="{BFFD57B3-112A-BE39-F4C7-FC731D8BF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ABB3F-2DE5-4825-7CE4-2B4FDAC33A67}"/>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206629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A061-162D-7DBC-3E7D-61DEBFA961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3B251-F17E-42E4-DF69-EC283F7D7D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C1AC69-FEFA-C630-6577-C3B07A71AD4C}"/>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5" name="Footer Placeholder 4">
            <a:extLst>
              <a:ext uri="{FF2B5EF4-FFF2-40B4-BE49-F238E27FC236}">
                <a16:creationId xmlns:a16="http://schemas.microsoft.com/office/drawing/2014/main" id="{C1A55267-83A6-178E-EE6B-2AF347AAC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89D0D-3D81-D7B4-363F-DC09DB0F9C4E}"/>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367543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83DD-601E-1C2C-654F-A94EE8E438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DBE8E3-D514-4101-EB73-212D1FA7B5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7A6D4-C3EA-8CCF-C9AC-E6DBE2900AAD}"/>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5" name="Footer Placeholder 4">
            <a:extLst>
              <a:ext uri="{FF2B5EF4-FFF2-40B4-BE49-F238E27FC236}">
                <a16:creationId xmlns:a16="http://schemas.microsoft.com/office/drawing/2014/main" id="{8C54E3A9-79EE-8678-7400-12B6F1F03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BB2E5-1895-6E32-87C8-36A60E03EB06}"/>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342208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D24C-CC32-9E11-39F7-8767F4C9D0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5D408A-277E-937E-B594-7C3263BEBE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721312-F072-8430-6A01-4D9A517A8A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756948-B76A-2C88-D79A-165E34AC57C2}"/>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6" name="Footer Placeholder 5">
            <a:extLst>
              <a:ext uri="{FF2B5EF4-FFF2-40B4-BE49-F238E27FC236}">
                <a16:creationId xmlns:a16="http://schemas.microsoft.com/office/drawing/2014/main" id="{0F57F844-3A1E-BE83-155E-122B24CBA7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F320D-0FC1-0A00-F062-9B787D290B42}"/>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57661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0C481-DB28-BA41-7B6A-390EBB4A8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8AE0BC-F1BA-5FDE-F6F4-5A4D861F21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01E663-F35F-33F2-2B71-ACEE59B9E7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22A445-1477-7630-8E62-BFC48DEBC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09A408-7299-6913-0BB7-F83B471748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2457F7-3934-D3F5-1407-69A2E11DFF03}"/>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8" name="Footer Placeholder 7">
            <a:extLst>
              <a:ext uri="{FF2B5EF4-FFF2-40B4-BE49-F238E27FC236}">
                <a16:creationId xmlns:a16="http://schemas.microsoft.com/office/drawing/2014/main" id="{421F8983-8B70-1228-F4F2-7811153904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A10665-83F7-5EDD-8D00-E60566F90349}"/>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107384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402C3-CCBC-598E-68F9-C921C0C8EF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C2B025-2953-506F-BE9D-DC0EF477E567}"/>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4" name="Footer Placeholder 3">
            <a:extLst>
              <a:ext uri="{FF2B5EF4-FFF2-40B4-BE49-F238E27FC236}">
                <a16:creationId xmlns:a16="http://schemas.microsoft.com/office/drawing/2014/main" id="{F2A12E99-6EB1-0817-6B52-2CAFB1C81F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B2C980-80E4-4D47-83D1-129CFAB92CFE}"/>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126092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FC684-2128-146B-C3EF-228A2449EEF2}"/>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3" name="Footer Placeholder 2">
            <a:extLst>
              <a:ext uri="{FF2B5EF4-FFF2-40B4-BE49-F238E27FC236}">
                <a16:creationId xmlns:a16="http://schemas.microsoft.com/office/drawing/2014/main" id="{71B7EAF1-E5A3-148F-D9AD-834ECC7F78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F6F9AD-B28C-31F8-A7A5-0EDA58A2C182}"/>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148202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FDC3-63B9-D9E9-6DB2-D19E74A08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26642C-B566-2F04-797A-500016A907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D95861-9129-C317-A29D-36186B93B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2E3AF-56C0-B3D1-4701-B12EB10C8375}"/>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6" name="Footer Placeholder 5">
            <a:extLst>
              <a:ext uri="{FF2B5EF4-FFF2-40B4-BE49-F238E27FC236}">
                <a16:creationId xmlns:a16="http://schemas.microsoft.com/office/drawing/2014/main" id="{26588848-6AC6-994D-5B1D-39730D2076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D4718-FD9A-74DB-3474-DA1AE6530179}"/>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78438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5C4C3-3D8F-3580-68AE-9A6121684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DEFA5E-4AF5-B03B-5534-554A7F342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BF0107-75D9-245D-C5EC-2879927B3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29036-9CBB-BD36-60B5-3E6BC6787304}"/>
              </a:ext>
            </a:extLst>
          </p:cNvPr>
          <p:cNvSpPr>
            <a:spLocks noGrp="1"/>
          </p:cNvSpPr>
          <p:nvPr>
            <p:ph type="dt" sz="half" idx="10"/>
          </p:nvPr>
        </p:nvSpPr>
        <p:spPr/>
        <p:txBody>
          <a:bodyPr/>
          <a:lstStyle/>
          <a:p>
            <a:fld id="{2D887E48-2054-614D-80B4-8FF5CD3DE099}" type="datetimeFigureOut">
              <a:rPr lang="en-US" smtClean="0"/>
              <a:t>2/6/2025</a:t>
            </a:fld>
            <a:endParaRPr lang="en-US"/>
          </a:p>
        </p:txBody>
      </p:sp>
      <p:sp>
        <p:nvSpPr>
          <p:cNvPr id="6" name="Footer Placeholder 5">
            <a:extLst>
              <a:ext uri="{FF2B5EF4-FFF2-40B4-BE49-F238E27FC236}">
                <a16:creationId xmlns:a16="http://schemas.microsoft.com/office/drawing/2014/main" id="{3E3AC56F-BCC9-666D-E00E-25C469215B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C767D-85E6-2C0A-90D6-489EC6236D67}"/>
              </a:ext>
            </a:extLst>
          </p:cNvPr>
          <p:cNvSpPr>
            <a:spLocks noGrp="1"/>
          </p:cNvSpPr>
          <p:nvPr>
            <p:ph type="sldNum" sz="quarter" idx="12"/>
          </p:nvPr>
        </p:nvSpPr>
        <p:spPr/>
        <p:txBody>
          <a:bodyPr/>
          <a:lstStyle/>
          <a:p>
            <a:fld id="{CBE26E2F-021C-3146-81F1-72218AF8D7C4}" type="slidenum">
              <a:rPr lang="en-US" smtClean="0"/>
              <a:t>‹#›</a:t>
            </a:fld>
            <a:endParaRPr lang="en-US"/>
          </a:p>
        </p:txBody>
      </p:sp>
    </p:spTree>
    <p:extLst>
      <p:ext uri="{BB962C8B-B14F-4D97-AF65-F5344CB8AC3E}">
        <p14:creationId xmlns:p14="http://schemas.microsoft.com/office/powerpoint/2010/main" val="122184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9DED4-7386-8078-E5B0-A264CF9EBF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BF0A8C-F2F0-BA43-4D9E-A2C304302B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DC2FA-62F3-297C-E1B0-BC8DAF5BF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D887E48-2054-614D-80B4-8FF5CD3DE099}" type="datetimeFigureOut">
              <a:rPr lang="en-US" smtClean="0"/>
              <a:t>2/6/2025</a:t>
            </a:fld>
            <a:endParaRPr lang="en-US"/>
          </a:p>
        </p:txBody>
      </p:sp>
      <p:sp>
        <p:nvSpPr>
          <p:cNvPr id="5" name="Footer Placeholder 4">
            <a:extLst>
              <a:ext uri="{FF2B5EF4-FFF2-40B4-BE49-F238E27FC236}">
                <a16:creationId xmlns:a16="http://schemas.microsoft.com/office/drawing/2014/main" id="{7893545D-5B49-6AF6-3318-8709AB3694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5244247-60EB-0811-6BD8-8D08B1807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E26E2F-021C-3146-81F1-72218AF8D7C4}" type="slidenum">
              <a:rPr lang="en-US" smtClean="0"/>
              <a:t>‹#›</a:t>
            </a:fld>
            <a:endParaRPr lang="en-US"/>
          </a:p>
        </p:txBody>
      </p:sp>
    </p:spTree>
    <p:extLst>
      <p:ext uri="{BB962C8B-B14F-4D97-AF65-F5344CB8AC3E}">
        <p14:creationId xmlns:p14="http://schemas.microsoft.com/office/powerpoint/2010/main" val="3658618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hyperlink" Target="https://doi.org/10.3174/ajnr.a598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872C-3AAE-D8F2-DC25-7A568EF42481}"/>
              </a:ext>
            </a:extLst>
          </p:cNvPr>
          <p:cNvSpPr>
            <a:spLocks noGrp="1"/>
          </p:cNvSpPr>
          <p:nvPr>
            <p:ph type="ctrTitle"/>
          </p:nvPr>
        </p:nvSpPr>
        <p:spPr>
          <a:xfrm>
            <a:off x="771646" y="833437"/>
            <a:ext cx="10648708" cy="2595563"/>
          </a:xfrm>
        </p:spPr>
        <p:txBody>
          <a:bodyPr/>
          <a:lstStyle/>
          <a:p>
            <a:r>
              <a:rPr lang="en-US" b="1" dirty="0">
                <a:latin typeface="Cambria" panose="02040503050406030204" pitchFamily="18" charset="0"/>
              </a:rPr>
              <a:t>Post Cochlear Implant labyrinthitis ossificans</a:t>
            </a:r>
            <a:endParaRPr lang="en-US" dirty="0">
              <a:latin typeface="Cambria" panose="02040503050406030204" pitchFamily="18" charset="0"/>
            </a:endParaRPr>
          </a:p>
        </p:txBody>
      </p:sp>
      <p:sp>
        <p:nvSpPr>
          <p:cNvPr id="3" name="Subtitle 2">
            <a:extLst>
              <a:ext uri="{FF2B5EF4-FFF2-40B4-BE49-F238E27FC236}">
                <a16:creationId xmlns:a16="http://schemas.microsoft.com/office/drawing/2014/main" id="{DD766EC0-1C73-39BC-F3D9-79A627C35B2D}"/>
              </a:ext>
            </a:extLst>
          </p:cNvPr>
          <p:cNvSpPr>
            <a:spLocks noGrp="1"/>
          </p:cNvSpPr>
          <p:nvPr>
            <p:ph type="subTitle" idx="1"/>
          </p:nvPr>
        </p:nvSpPr>
        <p:spPr>
          <a:xfrm>
            <a:off x="968415" y="4585886"/>
            <a:ext cx="9144000" cy="1655762"/>
          </a:xfrm>
        </p:spPr>
        <p:txBody>
          <a:bodyPr>
            <a:normAutofit/>
          </a:bodyPr>
          <a:lstStyle/>
          <a:p>
            <a:pPr algn="l"/>
            <a:r>
              <a:rPr lang="en-US" dirty="0">
                <a:latin typeface="Cambria" panose="02040503050406030204" pitchFamily="18" charset="0"/>
              </a:rPr>
              <a:t>Dr. Athbi Athab</a:t>
            </a:r>
            <a:r>
              <a:rPr lang="en-US" baseline="30000" dirty="0">
                <a:latin typeface="Cambria" panose="02040503050406030204" pitchFamily="18" charset="0"/>
              </a:rPr>
              <a:t>1</a:t>
            </a:r>
            <a:r>
              <a:rPr lang="en-US" dirty="0">
                <a:latin typeface="Cambria" panose="02040503050406030204" pitchFamily="18" charset="0"/>
              </a:rPr>
              <a:t>, Dr. Hussam AlNeil</a:t>
            </a:r>
            <a:r>
              <a:rPr lang="en-US" baseline="30000" dirty="0">
                <a:latin typeface="Cambria" panose="02040503050406030204" pitchFamily="18" charset="0"/>
              </a:rPr>
              <a:t>2</a:t>
            </a:r>
            <a:endParaRPr lang="en-US" dirty="0">
              <a:latin typeface="Cambria" panose="02040503050406030204" pitchFamily="18" charset="0"/>
            </a:endParaRPr>
          </a:p>
          <a:p>
            <a:endParaRPr lang="en-US" dirty="0">
              <a:latin typeface="Cambria" panose="02040503050406030204" pitchFamily="18" charset="0"/>
            </a:endParaRPr>
          </a:p>
          <a:p>
            <a:pPr algn="l"/>
            <a:r>
              <a:rPr lang="en-US" sz="1400" dirty="0">
                <a:latin typeface="Cambria" panose="02040503050406030204" pitchFamily="18" charset="0"/>
              </a:rPr>
              <a:t>1 Senior Radiologist, Al Amiri Hospital.</a:t>
            </a:r>
          </a:p>
          <a:p>
            <a:pPr algn="l"/>
            <a:r>
              <a:rPr lang="en-US" sz="1400" dirty="0">
                <a:latin typeface="Cambria" panose="02040503050406030204" pitchFamily="18" charset="0"/>
              </a:rPr>
              <a:t>2 Consultant Radiologist, Al </a:t>
            </a:r>
            <a:r>
              <a:rPr lang="en-US" sz="1400">
                <a:latin typeface="Cambria" panose="02040503050406030204" pitchFamily="18" charset="0"/>
              </a:rPr>
              <a:t>Sabah Hospital.</a:t>
            </a:r>
            <a:endParaRPr lang="en-US" sz="1400" dirty="0">
              <a:latin typeface="Cambria" panose="02040503050406030204" pitchFamily="18" charset="0"/>
            </a:endParaRPr>
          </a:p>
        </p:txBody>
      </p:sp>
    </p:spTree>
    <p:extLst>
      <p:ext uri="{BB962C8B-B14F-4D97-AF65-F5344CB8AC3E}">
        <p14:creationId xmlns:p14="http://schemas.microsoft.com/office/powerpoint/2010/main" val="212314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37575C-7287-53E7-3A64-743ED64988AD}"/>
              </a:ext>
            </a:extLst>
          </p:cNvPr>
          <p:cNvSpPr>
            <a:spLocks noGrp="1"/>
          </p:cNvSpPr>
          <p:nvPr>
            <p:ph idx="1"/>
          </p:nvPr>
        </p:nvSpPr>
        <p:spPr>
          <a:xfrm>
            <a:off x="691376" y="1204332"/>
            <a:ext cx="10662424" cy="4972631"/>
          </a:xfrm>
        </p:spPr>
        <p:txBody>
          <a:bodyPr>
            <a:normAutofit fontScale="70000" lnSpcReduction="20000"/>
          </a:bodyPr>
          <a:lstStyle/>
          <a:p>
            <a:r>
              <a:rPr lang="en-US" sz="2800" dirty="0">
                <a:latin typeface="Cambria" panose="02040503050406030204" pitchFamily="18" charset="0"/>
              </a:rPr>
              <a:t>3 months old patient presented with bilateral sensorineural hearing loss since birth. Family history was negative for hearing loss and the genetic testing was unremarkable.</a:t>
            </a:r>
          </a:p>
          <a:p>
            <a:r>
              <a:rPr lang="en-US" dirty="0">
                <a:latin typeface="Cambria" panose="02040503050406030204" pitchFamily="18" charset="0"/>
              </a:rPr>
              <a:t>Patient was planned for cochlear implant. Pre-implantation HR CT of the petrous bone revealed normal inner structures and cochlear nerves; mild opacification of both mastoid air cells (more on the right) and the hypotympanum of the right middle ear cleft were observed on both sides with prominent nasopharyngeal adenoid.</a:t>
            </a:r>
          </a:p>
          <a:p>
            <a:r>
              <a:rPr lang="en-US" sz="2800" dirty="0">
                <a:latin typeface="Cambria" panose="02040503050406030204" pitchFamily="18" charset="0"/>
              </a:rPr>
              <a:t>Ear </a:t>
            </a:r>
            <a:r>
              <a:rPr lang="en-US" dirty="0">
                <a:latin typeface="Cambria" panose="02040503050406030204" pitchFamily="18" charset="0"/>
              </a:rPr>
              <a:t>infection was treated by proper antibiotic and after resolution of the inflammation, the p</a:t>
            </a:r>
            <a:r>
              <a:rPr lang="en-US" sz="2800" dirty="0">
                <a:latin typeface="Cambria" panose="02040503050406030204" pitchFamily="18" charset="0"/>
              </a:rPr>
              <a:t>atient underwent bilateral </a:t>
            </a:r>
            <a:r>
              <a:rPr lang="en-US" dirty="0">
                <a:latin typeface="Cambria" panose="02040503050406030204" pitchFamily="18" charset="0"/>
              </a:rPr>
              <a:t>cochlear</a:t>
            </a:r>
            <a:r>
              <a:rPr lang="en-US" sz="2800" dirty="0">
                <a:latin typeface="Cambria" panose="02040503050406030204" pitchFamily="18" charset="0"/>
              </a:rPr>
              <a:t> implants.  The surgery was successful, and the patient showed improved hearing on audiologic testing. </a:t>
            </a:r>
          </a:p>
          <a:p>
            <a:r>
              <a:rPr lang="en-US" dirty="0">
                <a:latin typeface="Cambria" panose="02040503050406030204" pitchFamily="18" charset="0"/>
              </a:rPr>
              <a:t>2 years later</a:t>
            </a:r>
            <a:r>
              <a:rPr lang="en-US" sz="2800" dirty="0">
                <a:latin typeface="Cambria" panose="02040503050406030204" pitchFamily="18" charset="0"/>
              </a:rPr>
              <a:t>, parents noticed decreased hearing of their child. Audiologic testing revealed left sided sensorineural hearing loss.</a:t>
            </a:r>
          </a:p>
          <a:p>
            <a:r>
              <a:rPr lang="en-US" dirty="0">
                <a:latin typeface="Cambria" panose="02040503050406030204" pitchFamily="18" charset="0"/>
              </a:rPr>
              <a:t>Patient was referred for HRCT of the petrous temporal bone to assess for implant integrity and position. CT revealed adequately positioned electrode with no kink, interruption or fold over on either sides. Opacification of the mastoidectomy bed and middle ear was observed on both sides denoting infection. Dense ossification along the left membranous labyrinth, including cochlea lumen, vestibule and semicircular canals, was noted.</a:t>
            </a:r>
          </a:p>
          <a:p>
            <a:r>
              <a:rPr lang="en-US" dirty="0">
                <a:latin typeface="Cambria" panose="02040503050406030204" pitchFamily="18" charset="0"/>
              </a:rPr>
              <a:t>Findings were in keeping with left sided </a:t>
            </a:r>
            <a:r>
              <a:rPr lang="en-US" dirty="0">
                <a:solidFill>
                  <a:srgbClr val="1B1B1B"/>
                </a:solidFill>
                <a:latin typeface="Cambria" panose="02040503050406030204" pitchFamily="18" charset="0"/>
              </a:rPr>
              <a:t>l</a:t>
            </a:r>
            <a:r>
              <a:rPr lang="en-US" i="0" dirty="0">
                <a:solidFill>
                  <a:srgbClr val="1B1B1B"/>
                </a:solidFill>
                <a:effectLst/>
                <a:latin typeface="Cambria" panose="02040503050406030204" pitchFamily="18" charset="0"/>
              </a:rPr>
              <a:t>abyrinthitis ossificans (LO) as a complication of the cochlear implant surgery.</a:t>
            </a:r>
            <a:r>
              <a:rPr lang="en-US" dirty="0">
                <a:latin typeface="Cambria" panose="02040503050406030204" pitchFamily="18" charset="0"/>
              </a:rPr>
              <a:t> </a:t>
            </a:r>
          </a:p>
        </p:txBody>
      </p:sp>
    </p:spTree>
    <p:extLst>
      <p:ext uri="{BB962C8B-B14F-4D97-AF65-F5344CB8AC3E}">
        <p14:creationId xmlns:p14="http://schemas.microsoft.com/office/powerpoint/2010/main" val="254226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n x-ray of a human body&#10;&#10;Description automatically generated">
            <a:extLst>
              <a:ext uri="{FF2B5EF4-FFF2-40B4-BE49-F238E27FC236}">
                <a16:creationId xmlns:a16="http://schemas.microsoft.com/office/drawing/2014/main" id="{2E577961-E254-C1DF-20FC-CFA9FC281BC1}"/>
              </a:ext>
            </a:extLst>
          </p:cNvPr>
          <p:cNvPicPr>
            <a:picLocks noChangeAspect="1"/>
          </p:cNvPicPr>
          <p:nvPr/>
        </p:nvPicPr>
        <p:blipFill>
          <a:blip r:embed="rId2"/>
          <a:srcRect l="1" t="5691" r="963" b="5691"/>
          <a:stretch/>
        </p:blipFill>
        <p:spPr>
          <a:xfrm>
            <a:off x="6139857" y="765103"/>
            <a:ext cx="5267400" cy="5327794"/>
          </a:xfrm>
          <a:prstGeom prst="rect">
            <a:avLst/>
          </a:prstGeom>
        </p:spPr>
      </p:pic>
      <p:sp>
        <p:nvSpPr>
          <p:cNvPr id="7" name="TextBox 6">
            <a:extLst>
              <a:ext uri="{FF2B5EF4-FFF2-40B4-BE49-F238E27FC236}">
                <a16:creationId xmlns:a16="http://schemas.microsoft.com/office/drawing/2014/main" id="{BE3E9256-5B30-8D82-C6AE-15303871A89E}"/>
              </a:ext>
            </a:extLst>
          </p:cNvPr>
          <p:cNvSpPr txBox="1"/>
          <p:nvPr/>
        </p:nvSpPr>
        <p:spPr>
          <a:xfrm>
            <a:off x="784743" y="2356082"/>
            <a:ext cx="4346889" cy="1815882"/>
          </a:xfrm>
          <a:prstGeom prst="rect">
            <a:avLst/>
          </a:prstGeom>
          <a:noFill/>
        </p:spPr>
        <p:txBody>
          <a:bodyPr wrap="square" rtlCol="0">
            <a:spAutoFit/>
          </a:bodyPr>
          <a:lstStyle/>
          <a:p>
            <a:r>
              <a:rPr lang="en-US" sz="1600" b="1" dirty="0">
                <a:latin typeface="Cambria" panose="02040503050406030204" pitchFamily="18" charset="0"/>
              </a:rPr>
              <a:t>Pre </a:t>
            </a:r>
            <a:r>
              <a:rPr lang="en-US" sz="1600" b="1" dirty="0" err="1">
                <a:latin typeface="Cambria" panose="02040503050406030204" pitchFamily="18" charset="0"/>
              </a:rPr>
              <a:t>choclear</a:t>
            </a:r>
            <a:r>
              <a:rPr lang="en-US" sz="1600" b="1" dirty="0">
                <a:latin typeface="Cambria" panose="02040503050406030204" pitchFamily="18" charset="0"/>
              </a:rPr>
              <a:t> implant HRCT left petrous bone; mild partial opacification of the mastoid air cell (blue arrow) and the middle ear cleft (green arrow).</a:t>
            </a:r>
          </a:p>
          <a:p>
            <a:r>
              <a:rPr lang="en-US" sz="1600" b="1" dirty="0">
                <a:latin typeface="Cambria" panose="02040503050406030204" pitchFamily="18" charset="0"/>
              </a:rPr>
              <a:t>Normal appearance of the cochlea (orange arrowhead), vestibule (black arrow), semicircular canals (Pink arrow)</a:t>
            </a:r>
          </a:p>
        </p:txBody>
      </p:sp>
      <p:cxnSp>
        <p:nvCxnSpPr>
          <p:cNvPr id="8" name="Straight Arrow Connector 7">
            <a:extLst>
              <a:ext uri="{FF2B5EF4-FFF2-40B4-BE49-F238E27FC236}">
                <a16:creationId xmlns:a16="http://schemas.microsoft.com/office/drawing/2014/main" id="{779D73F4-C3A1-947F-8FC1-8831D47D8D86}"/>
              </a:ext>
            </a:extLst>
          </p:cNvPr>
          <p:cNvCxnSpPr>
            <a:cxnSpLocks/>
          </p:cNvCxnSpPr>
          <p:nvPr/>
        </p:nvCxnSpPr>
        <p:spPr>
          <a:xfrm flipV="1">
            <a:off x="8263541" y="3808253"/>
            <a:ext cx="390636" cy="91224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EF8A5B66-5F1C-3F51-33BC-9960A7AD0568}"/>
              </a:ext>
            </a:extLst>
          </p:cNvPr>
          <p:cNvCxnSpPr>
            <a:cxnSpLocks/>
          </p:cNvCxnSpPr>
          <p:nvPr/>
        </p:nvCxnSpPr>
        <p:spPr>
          <a:xfrm flipV="1">
            <a:off x="8113389" y="3049747"/>
            <a:ext cx="170144" cy="102591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 name="Extract 1">
            <a:extLst>
              <a:ext uri="{FF2B5EF4-FFF2-40B4-BE49-F238E27FC236}">
                <a16:creationId xmlns:a16="http://schemas.microsoft.com/office/drawing/2014/main" id="{7E5F94B6-1A2D-A8AC-31D5-FCAEBF340A45}"/>
              </a:ext>
            </a:extLst>
          </p:cNvPr>
          <p:cNvSpPr/>
          <p:nvPr/>
        </p:nvSpPr>
        <p:spPr>
          <a:xfrm rot="8010234">
            <a:off x="7441585" y="2693096"/>
            <a:ext cx="201581" cy="225469"/>
          </a:xfrm>
          <a:prstGeom prst="flowChartExtra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6721900-E4D6-ADF7-F4E4-B6B288F1A812}"/>
              </a:ext>
            </a:extLst>
          </p:cNvPr>
          <p:cNvCxnSpPr/>
          <p:nvPr/>
        </p:nvCxnSpPr>
        <p:spPr>
          <a:xfrm flipV="1">
            <a:off x="7542375" y="3387133"/>
            <a:ext cx="386600" cy="59240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B677A7AC-56D1-EADC-41FF-B4279D7FAA95}"/>
              </a:ext>
            </a:extLst>
          </p:cNvPr>
          <p:cNvCxnSpPr/>
          <p:nvPr/>
        </p:nvCxnSpPr>
        <p:spPr>
          <a:xfrm flipV="1">
            <a:off x="8190995" y="3870883"/>
            <a:ext cx="0" cy="182845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93711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Oto&#10;">
            <a:extLst>
              <a:ext uri="{FF2B5EF4-FFF2-40B4-BE49-F238E27FC236}">
                <a16:creationId xmlns:a16="http://schemas.microsoft.com/office/drawing/2014/main" id="{E681451C-1BD3-AF72-12FD-7624C326E93D}"/>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52542" y="807702"/>
            <a:ext cx="2654276" cy="2620309"/>
          </a:xfrm>
          <a:prstGeom prst="rect">
            <a:avLst/>
          </a:prstGeom>
        </p:spPr>
      </p:pic>
      <p:pic>
        <p:nvPicPr>
          <p:cNvPr id="11" name="Picture 10" descr="NASER, DEEMAH.Seq5.Ser4.Img18">
            <a:extLst>
              <a:ext uri="{FF2B5EF4-FFF2-40B4-BE49-F238E27FC236}">
                <a16:creationId xmlns:a16="http://schemas.microsoft.com/office/drawing/2014/main" id="{73EED4CD-3AF8-2AA7-02D4-656D3B3BDF6A}"/>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514153" y="808821"/>
            <a:ext cx="2654276" cy="2620309"/>
          </a:xfrm>
          <a:prstGeom prst="rect">
            <a:avLst/>
          </a:prstGeom>
        </p:spPr>
      </p:pic>
      <p:pic>
        <p:nvPicPr>
          <p:cNvPr id="12" name="Picture 11" descr="NASER, DEEMAH.Seq5.Ser4.Img19">
            <a:extLst>
              <a:ext uri="{FF2B5EF4-FFF2-40B4-BE49-F238E27FC236}">
                <a16:creationId xmlns:a16="http://schemas.microsoft.com/office/drawing/2014/main" id="{CCC2E94C-2949-F4F3-366D-5DEBBF386A71}"/>
              </a:ext>
            </a:extLst>
          </p:cNvPr>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3450178" y="3808258"/>
            <a:ext cx="2718251" cy="2683466"/>
          </a:xfrm>
          <a:prstGeom prst="rect">
            <a:avLst/>
          </a:prstGeom>
        </p:spPr>
      </p:pic>
      <p:pic>
        <p:nvPicPr>
          <p:cNvPr id="14" name="Picture 13" descr="NASER, DEEMAH.Seq5.Ser4.Img20">
            <a:extLst>
              <a:ext uri="{FF2B5EF4-FFF2-40B4-BE49-F238E27FC236}">
                <a16:creationId xmlns:a16="http://schemas.microsoft.com/office/drawing/2014/main" id="{99EC93E7-7733-B534-4B30-C8F08682A601}"/>
              </a:ext>
            </a:extLst>
          </p:cNvPr>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a:off x="498493" y="3808158"/>
            <a:ext cx="2718251" cy="2683466"/>
          </a:xfrm>
          <a:prstGeom prst="rect">
            <a:avLst/>
          </a:prstGeom>
        </p:spPr>
      </p:pic>
      <p:cxnSp>
        <p:nvCxnSpPr>
          <p:cNvPr id="18" name="Straight Arrow Connector 17">
            <a:extLst>
              <a:ext uri="{FF2B5EF4-FFF2-40B4-BE49-F238E27FC236}">
                <a16:creationId xmlns:a16="http://schemas.microsoft.com/office/drawing/2014/main" id="{5A4FC609-70D8-38AB-C328-C11B279DDD20}"/>
              </a:ext>
            </a:extLst>
          </p:cNvPr>
          <p:cNvCxnSpPr>
            <a:cxnSpLocks/>
          </p:cNvCxnSpPr>
          <p:nvPr/>
        </p:nvCxnSpPr>
        <p:spPr>
          <a:xfrm flipV="1">
            <a:off x="1382041" y="1743735"/>
            <a:ext cx="287038" cy="317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A976BCE-DB06-F2B0-2A12-AE216D2725DA}"/>
              </a:ext>
            </a:extLst>
          </p:cNvPr>
          <p:cNvSpPr txBox="1"/>
          <p:nvPr/>
        </p:nvSpPr>
        <p:spPr>
          <a:xfrm>
            <a:off x="498493" y="31014"/>
            <a:ext cx="11140965" cy="1277273"/>
          </a:xfrm>
          <a:prstGeom prst="rect">
            <a:avLst/>
          </a:prstGeom>
          <a:noFill/>
        </p:spPr>
        <p:txBody>
          <a:bodyPr wrap="square" rtlCol="0">
            <a:spAutoFit/>
          </a:bodyPr>
          <a:lstStyle/>
          <a:p>
            <a:r>
              <a:rPr lang="en-US" sz="1100" b="1" dirty="0">
                <a:latin typeface="Cambria" panose="02040503050406030204" pitchFamily="18" charset="0"/>
              </a:rPr>
              <a:t>Image (A-D) consecutive axial HRCT images of the left petrous bone. Image (A): </a:t>
            </a:r>
            <a:r>
              <a:rPr lang="en-US" sz="1100" b="1" i="0" dirty="0">
                <a:solidFill>
                  <a:srgbClr val="3D3D3D"/>
                </a:solidFill>
                <a:effectLst/>
                <a:latin typeface="Cambria" panose="02040503050406030204" pitchFamily="18" charset="0"/>
              </a:rPr>
              <a:t>High-density bone deposition within the cochlear turns(</a:t>
            </a:r>
            <a:r>
              <a:rPr lang="en-US" sz="1100" b="1" dirty="0">
                <a:latin typeface="Cambria" panose="02040503050406030204" pitchFamily="18" charset="0"/>
              </a:rPr>
              <a:t>Blue arrow)</a:t>
            </a:r>
            <a:r>
              <a:rPr lang="en-US" sz="1100" b="1" i="0" dirty="0">
                <a:solidFill>
                  <a:srgbClr val="3D3D3D"/>
                </a:solidFill>
                <a:effectLst/>
                <a:latin typeface="Cambria" panose="02040503050406030204" pitchFamily="18" charset="0"/>
              </a:rPr>
              <a:t>. </a:t>
            </a:r>
            <a:r>
              <a:rPr lang="en-US" sz="1100" b="1" dirty="0">
                <a:latin typeface="Cambria" panose="02040503050406030204" pitchFamily="18" charset="0"/>
              </a:rPr>
              <a:t>Intact </a:t>
            </a:r>
            <a:r>
              <a:rPr lang="en-US" sz="1100" b="1" i="0" dirty="0">
                <a:solidFill>
                  <a:srgbClr val="3D3D3D"/>
                </a:solidFill>
                <a:effectLst/>
                <a:latin typeface="Cambria" panose="02040503050406030204" pitchFamily="18" charset="0"/>
              </a:rPr>
              <a:t>cochlear implant electrode(</a:t>
            </a:r>
            <a:r>
              <a:rPr lang="en-US" sz="1100" b="1" dirty="0">
                <a:latin typeface="Cambria" panose="02040503050406030204" pitchFamily="18" charset="0"/>
              </a:rPr>
              <a:t>Dashed Blue arrow)</a:t>
            </a:r>
            <a:r>
              <a:rPr lang="en-US" sz="1100" b="1" i="0" dirty="0">
                <a:solidFill>
                  <a:srgbClr val="3D3D3D"/>
                </a:solidFill>
                <a:effectLst/>
                <a:latin typeface="Cambria" panose="02040503050406030204" pitchFamily="18" charset="0"/>
              </a:rPr>
              <a:t>. Image (B): </a:t>
            </a:r>
            <a:r>
              <a:rPr lang="en-US" sz="1100" b="1" dirty="0">
                <a:latin typeface="Cambria" panose="02040503050406030204" pitchFamily="18" charset="0"/>
              </a:rPr>
              <a:t>opacification of the left mastoidectomy operative bed (pink arrows) and the middle ear cleft (green arrow). Image (C): </a:t>
            </a:r>
            <a:r>
              <a:rPr lang="en-US" sz="1100" b="1" i="0" dirty="0">
                <a:solidFill>
                  <a:srgbClr val="3D3D3D"/>
                </a:solidFill>
                <a:effectLst/>
                <a:latin typeface="Cambria" panose="02040503050406030204" pitchFamily="18" charset="0"/>
              </a:rPr>
              <a:t>High-density bone deposition within the cochlear turns(blue arrows), </a:t>
            </a:r>
            <a:r>
              <a:rPr lang="en-US" sz="1100" b="1" dirty="0">
                <a:latin typeface="Cambria" panose="02040503050406030204" pitchFamily="18" charset="0"/>
              </a:rPr>
              <a:t>vestibule (black arrow) </a:t>
            </a:r>
            <a:r>
              <a:rPr lang="en-US" sz="1100" b="1" i="0" dirty="0">
                <a:solidFill>
                  <a:srgbClr val="3D3D3D"/>
                </a:solidFill>
                <a:effectLst/>
                <a:latin typeface="Cambria" panose="02040503050406030204" pitchFamily="18" charset="0"/>
              </a:rPr>
              <a:t>and the SCCC (curved blue arrow). Image (D): High-density bone deposition of the basal turn of the cochlea(</a:t>
            </a:r>
            <a:r>
              <a:rPr lang="en-US" sz="1100" b="1" dirty="0">
                <a:solidFill>
                  <a:srgbClr val="3D3D3D"/>
                </a:solidFill>
                <a:latin typeface="Cambria" panose="02040503050406030204" pitchFamily="18" charset="0"/>
              </a:rPr>
              <a:t>T</a:t>
            </a:r>
            <a:r>
              <a:rPr lang="en-US" sz="1100" b="1" i="0" dirty="0">
                <a:solidFill>
                  <a:srgbClr val="3D3D3D"/>
                </a:solidFill>
                <a:effectLst/>
                <a:latin typeface="Cambria" panose="02040503050406030204" pitchFamily="18" charset="0"/>
              </a:rPr>
              <a:t>hin orange arrow). The electrode is seen intact and reaching the apical turn of the cochlea (Thick orange arrow).</a:t>
            </a:r>
            <a:endParaRPr lang="en-US" sz="1100" b="1" dirty="0">
              <a:latin typeface="Cambria" panose="02040503050406030204" pitchFamily="18" charset="0"/>
            </a:endParaRPr>
          </a:p>
          <a:p>
            <a:endParaRPr lang="en-US" sz="1100" b="1" dirty="0">
              <a:latin typeface="Cambria" panose="02040503050406030204" pitchFamily="18" charset="0"/>
            </a:endParaRPr>
          </a:p>
          <a:p>
            <a:endParaRPr lang="en-US" sz="1100" b="1" dirty="0">
              <a:latin typeface="Cambria" panose="02040503050406030204" pitchFamily="18" charset="0"/>
            </a:endParaRPr>
          </a:p>
          <a:p>
            <a:endParaRPr lang="en-US" sz="1100" b="1" dirty="0">
              <a:latin typeface="Cambria" panose="02040503050406030204" pitchFamily="18" charset="0"/>
            </a:endParaRPr>
          </a:p>
        </p:txBody>
      </p:sp>
      <p:cxnSp>
        <p:nvCxnSpPr>
          <p:cNvPr id="37" name="Straight Arrow Connector 36">
            <a:extLst>
              <a:ext uri="{FF2B5EF4-FFF2-40B4-BE49-F238E27FC236}">
                <a16:creationId xmlns:a16="http://schemas.microsoft.com/office/drawing/2014/main" id="{6C9BBB43-D485-F26E-7BDC-83DAD2A1C816}"/>
              </a:ext>
            </a:extLst>
          </p:cNvPr>
          <p:cNvCxnSpPr>
            <a:cxnSpLocks/>
          </p:cNvCxnSpPr>
          <p:nvPr/>
        </p:nvCxnSpPr>
        <p:spPr>
          <a:xfrm flipV="1">
            <a:off x="4272327" y="4681980"/>
            <a:ext cx="271462" cy="35045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40" name="Straight Arrow Connector 39">
            <a:extLst>
              <a:ext uri="{FF2B5EF4-FFF2-40B4-BE49-F238E27FC236}">
                <a16:creationId xmlns:a16="http://schemas.microsoft.com/office/drawing/2014/main" id="{863E2875-2316-3BCE-711C-03D6D6A611D3}"/>
              </a:ext>
            </a:extLst>
          </p:cNvPr>
          <p:cNvCxnSpPr/>
          <p:nvPr/>
        </p:nvCxnSpPr>
        <p:spPr>
          <a:xfrm flipH="1" flipV="1">
            <a:off x="5205544" y="1845099"/>
            <a:ext cx="1015870" cy="1143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2" name="Straight Arrow Connector 41">
            <a:extLst>
              <a:ext uri="{FF2B5EF4-FFF2-40B4-BE49-F238E27FC236}">
                <a16:creationId xmlns:a16="http://schemas.microsoft.com/office/drawing/2014/main" id="{097C6CF8-400E-5FE7-88AB-399CF1AB3462}"/>
              </a:ext>
            </a:extLst>
          </p:cNvPr>
          <p:cNvCxnSpPr/>
          <p:nvPr/>
        </p:nvCxnSpPr>
        <p:spPr>
          <a:xfrm flipH="1">
            <a:off x="4865152" y="1050463"/>
            <a:ext cx="311268" cy="54420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9" name="Straight Arrow Connector 48">
            <a:extLst>
              <a:ext uri="{FF2B5EF4-FFF2-40B4-BE49-F238E27FC236}">
                <a16:creationId xmlns:a16="http://schemas.microsoft.com/office/drawing/2014/main" id="{1915318E-1AC7-515C-5BC5-CAD5DF165710}"/>
              </a:ext>
            </a:extLst>
          </p:cNvPr>
          <p:cNvCxnSpPr/>
          <p:nvPr/>
        </p:nvCxnSpPr>
        <p:spPr>
          <a:xfrm flipV="1">
            <a:off x="1335130" y="4715625"/>
            <a:ext cx="271462" cy="2542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8F21FA1D-9E36-F305-5AAA-5EAE9C73C51D}"/>
              </a:ext>
            </a:extLst>
          </p:cNvPr>
          <p:cNvCxnSpPr>
            <a:cxnSpLocks/>
          </p:cNvCxnSpPr>
          <p:nvPr/>
        </p:nvCxnSpPr>
        <p:spPr>
          <a:xfrm flipH="1" flipV="1">
            <a:off x="1682202" y="4647041"/>
            <a:ext cx="323705" cy="13716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8A692769-1FBF-25BC-39E4-76FA847B7212}"/>
              </a:ext>
            </a:extLst>
          </p:cNvPr>
          <p:cNvCxnSpPr>
            <a:cxnSpLocks/>
          </p:cNvCxnSpPr>
          <p:nvPr/>
        </p:nvCxnSpPr>
        <p:spPr>
          <a:xfrm flipH="1" flipV="1">
            <a:off x="1661682" y="1683617"/>
            <a:ext cx="656456" cy="227229"/>
          </a:xfrm>
          <a:prstGeom prst="straightConnector1">
            <a:avLst/>
          </a:prstGeom>
          <a:ln w="19050"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 name="Content Placeholder 4" descr="A close-up of an x-ray&#10;&#10;Description automatically generated">
            <a:extLst>
              <a:ext uri="{FF2B5EF4-FFF2-40B4-BE49-F238E27FC236}">
                <a16:creationId xmlns:a16="http://schemas.microsoft.com/office/drawing/2014/main" id="{D2C2696A-090F-95D0-A16F-3DE59A8549C4}"/>
              </a:ext>
            </a:extLst>
          </p:cNvPr>
          <p:cNvPicPr>
            <a:picLocks noGrp="1" noChangeAspect="1"/>
          </p:cNvPicPr>
          <p:nvPr>
            <p:ph idx="1"/>
          </p:nvPr>
        </p:nvPicPr>
        <p:blipFill rotWithShape="1">
          <a:blip r:embed="rId6"/>
          <a:srcRect l="5982" t="18049" r="761" b="6320"/>
          <a:stretch/>
        </p:blipFill>
        <p:spPr>
          <a:xfrm>
            <a:off x="7494141" y="1207868"/>
            <a:ext cx="4157247" cy="4072788"/>
          </a:xfrm>
        </p:spPr>
      </p:pic>
      <p:sp>
        <p:nvSpPr>
          <p:cNvPr id="8" name="TextBox 7">
            <a:extLst>
              <a:ext uri="{FF2B5EF4-FFF2-40B4-BE49-F238E27FC236}">
                <a16:creationId xmlns:a16="http://schemas.microsoft.com/office/drawing/2014/main" id="{74737F84-51E7-1979-CAD6-1B05E52515BD}"/>
              </a:ext>
            </a:extLst>
          </p:cNvPr>
          <p:cNvSpPr txBox="1"/>
          <p:nvPr/>
        </p:nvSpPr>
        <p:spPr>
          <a:xfrm>
            <a:off x="9323085" y="5375278"/>
            <a:ext cx="442750" cy="369332"/>
          </a:xfrm>
          <a:prstGeom prst="rect">
            <a:avLst/>
          </a:prstGeom>
          <a:noFill/>
        </p:spPr>
        <p:txBody>
          <a:bodyPr wrap="none" rtlCol="0">
            <a:spAutoFit/>
          </a:bodyPr>
          <a:lstStyle/>
          <a:p>
            <a:r>
              <a:rPr lang="en-US" b="1" dirty="0"/>
              <a:t>(1)</a:t>
            </a:r>
          </a:p>
        </p:txBody>
      </p:sp>
      <p:sp>
        <p:nvSpPr>
          <p:cNvPr id="15" name="TextBox 14">
            <a:extLst>
              <a:ext uri="{FF2B5EF4-FFF2-40B4-BE49-F238E27FC236}">
                <a16:creationId xmlns:a16="http://schemas.microsoft.com/office/drawing/2014/main" id="{DCF9B119-C45A-0020-B57E-4842CD0A0C3D}"/>
              </a:ext>
            </a:extLst>
          </p:cNvPr>
          <p:cNvSpPr txBox="1"/>
          <p:nvPr/>
        </p:nvSpPr>
        <p:spPr>
          <a:xfrm>
            <a:off x="7622823" y="5699640"/>
            <a:ext cx="4058545" cy="1331134"/>
          </a:xfrm>
          <a:prstGeom prst="rect">
            <a:avLst/>
          </a:prstGeom>
          <a:noFill/>
        </p:spPr>
        <p:txBody>
          <a:bodyPr wrap="square" rtlCol="0">
            <a:spAutoFit/>
          </a:bodyPr>
          <a:lstStyle/>
          <a:p>
            <a:r>
              <a:rPr lang="en-US" sz="1400" b="1" dirty="0">
                <a:latin typeface="Cambria" panose="02040503050406030204" pitchFamily="18" charset="0"/>
              </a:rPr>
              <a:t>Image (1) coronal reconstructed image CT of the left petrous bone: Dense bony ossification involving the cochlea (blue arrow), partial opacification of the middle ear cleft (Green arrow).</a:t>
            </a:r>
          </a:p>
          <a:p>
            <a:endParaRPr lang="en-US" sz="1050" b="1" dirty="0">
              <a:latin typeface="Cambria" panose="02040503050406030204" pitchFamily="18" charset="0"/>
            </a:endParaRPr>
          </a:p>
        </p:txBody>
      </p:sp>
      <p:cxnSp>
        <p:nvCxnSpPr>
          <p:cNvPr id="19" name="Straight Arrow Connector 18">
            <a:extLst>
              <a:ext uri="{FF2B5EF4-FFF2-40B4-BE49-F238E27FC236}">
                <a16:creationId xmlns:a16="http://schemas.microsoft.com/office/drawing/2014/main" id="{6F8E2005-272C-4F29-4EBC-F41D6FDB6F06}"/>
              </a:ext>
            </a:extLst>
          </p:cNvPr>
          <p:cNvCxnSpPr/>
          <p:nvPr/>
        </p:nvCxnSpPr>
        <p:spPr>
          <a:xfrm flipV="1">
            <a:off x="8414213" y="3116590"/>
            <a:ext cx="423746" cy="6993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C7C2BF2-CF3E-DBDA-7DE8-BB5F2091E21C}"/>
              </a:ext>
            </a:extLst>
          </p:cNvPr>
          <p:cNvCxnSpPr>
            <a:cxnSpLocks/>
          </p:cNvCxnSpPr>
          <p:nvPr/>
        </p:nvCxnSpPr>
        <p:spPr>
          <a:xfrm flipV="1">
            <a:off x="9182123" y="3244262"/>
            <a:ext cx="170144" cy="102591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6" name="Straight Arrow Connector 5">
            <a:extLst>
              <a:ext uri="{FF2B5EF4-FFF2-40B4-BE49-F238E27FC236}">
                <a16:creationId xmlns:a16="http://schemas.microsoft.com/office/drawing/2014/main" id="{5BA902F1-4F93-1917-4E30-94030048827A}"/>
              </a:ext>
            </a:extLst>
          </p:cNvPr>
          <p:cNvCxnSpPr/>
          <p:nvPr/>
        </p:nvCxnSpPr>
        <p:spPr>
          <a:xfrm flipV="1">
            <a:off x="1433718" y="4794816"/>
            <a:ext cx="386600" cy="59240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2AA570A0-418B-A5BF-1958-559CA1025155}"/>
              </a:ext>
            </a:extLst>
          </p:cNvPr>
          <p:cNvSpPr txBox="1"/>
          <p:nvPr/>
        </p:nvSpPr>
        <p:spPr>
          <a:xfrm>
            <a:off x="1567058" y="3437068"/>
            <a:ext cx="461986" cy="369332"/>
          </a:xfrm>
          <a:prstGeom prst="rect">
            <a:avLst/>
          </a:prstGeom>
          <a:noFill/>
        </p:spPr>
        <p:txBody>
          <a:bodyPr wrap="none" rtlCol="0">
            <a:spAutoFit/>
          </a:bodyPr>
          <a:lstStyle/>
          <a:p>
            <a:r>
              <a:rPr lang="en-US" b="1" dirty="0"/>
              <a:t>(A)</a:t>
            </a:r>
          </a:p>
        </p:txBody>
      </p:sp>
      <p:sp>
        <p:nvSpPr>
          <p:cNvPr id="13" name="TextBox 12">
            <a:extLst>
              <a:ext uri="{FF2B5EF4-FFF2-40B4-BE49-F238E27FC236}">
                <a16:creationId xmlns:a16="http://schemas.microsoft.com/office/drawing/2014/main" id="{2312BC69-4FA3-72D2-03A8-81D8E3711F60}"/>
              </a:ext>
            </a:extLst>
          </p:cNvPr>
          <p:cNvSpPr txBox="1"/>
          <p:nvPr/>
        </p:nvSpPr>
        <p:spPr>
          <a:xfrm>
            <a:off x="4486701" y="3424646"/>
            <a:ext cx="461986" cy="369332"/>
          </a:xfrm>
          <a:prstGeom prst="rect">
            <a:avLst/>
          </a:prstGeom>
          <a:noFill/>
        </p:spPr>
        <p:txBody>
          <a:bodyPr wrap="none" rtlCol="0">
            <a:spAutoFit/>
          </a:bodyPr>
          <a:lstStyle/>
          <a:p>
            <a:r>
              <a:rPr lang="en-US" b="1" dirty="0"/>
              <a:t>(B)</a:t>
            </a:r>
          </a:p>
        </p:txBody>
      </p:sp>
      <p:sp>
        <p:nvSpPr>
          <p:cNvPr id="21" name="TextBox 20">
            <a:extLst>
              <a:ext uri="{FF2B5EF4-FFF2-40B4-BE49-F238E27FC236}">
                <a16:creationId xmlns:a16="http://schemas.microsoft.com/office/drawing/2014/main" id="{FCB5CAFF-A756-CAA4-5DDF-65D122D30570}"/>
              </a:ext>
            </a:extLst>
          </p:cNvPr>
          <p:cNvSpPr txBox="1"/>
          <p:nvPr/>
        </p:nvSpPr>
        <p:spPr>
          <a:xfrm>
            <a:off x="1485100" y="6457654"/>
            <a:ext cx="479618" cy="369332"/>
          </a:xfrm>
          <a:prstGeom prst="rect">
            <a:avLst/>
          </a:prstGeom>
          <a:noFill/>
        </p:spPr>
        <p:txBody>
          <a:bodyPr wrap="none" rtlCol="0">
            <a:spAutoFit/>
          </a:bodyPr>
          <a:lstStyle/>
          <a:p>
            <a:r>
              <a:rPr lang="en-US" b="1" dirty="0"/>
              <a:t>(C)</a:t>
            </a:r>
          </a:p>
        </p:txBody>
      </p:sp>
      <p:sp>
        <p:nvSpPr>
          <p:cNvPr id="23" name="TextBox 22">
            <a:extLst>
              <a:ext uri="{FF2B5EF4-FFF2-40B4-BE49-F238E27FC236}">
                <a16:creationId xmlns:a16="http://schemas.microsoft.com/office/drawing/2014/main" id="{738FCB5B-A28C-D917-18DC-907694CF7CC7}"/>
              </a:ext>
            </a:extLst>
          </p:cNvPr>
          <p:cNvSpPr txBox="1"/>
          <p:nvPr/>
        </p:nvSpPr>
        <p:spPr>
          <a:xfrm>
            <a:off x="4408058" y="6457654"/>
            <a:ext cx="482824" cy="369332"/>
          </a:xfrm>
          <a:prstGeom prst="rect">
            <a:avLst/>
          </a:prstGeom>
          <a:noFill/>
        </p:spPr>
        <p:txBody>
          <a:bodyPr wrap="none" rtlCol="0">
            <a:spAutoFit/>
          </a:bodyPr>
          <a:lstStyle/>
          <a:p>
            <a:r>
              <a:rPr lang="en-US" b="1" dirty="0"/>
              <a:t>(D)</a:t>
            </a:r>
          </a:p>
        </p:txBody>
      </p:sp>
      <p:sp>
        <p:nvSpPr>
          <p:cNvPr id="27" name="Curved Up Arrow 26">
            <a:extLst>
              <a:ext uri="{FF2B5EF4-FFF2-40B4-BE49-F238E27FC236}">
                <a16:creationId xmlns:a16="http://schemas.microsoft.com/office/drawing/2014/main" id="{E7094403-0202-42B2-3661-2D0AC952B60F}"/>
              </a:ext>
            </a:extLst>
          </p:cNvPr>
          <p:cNvSpPr/>
          <p:nvPr/>
        </p:nvSpPr>
        <p:spPr>
          <a:xfrm rot="19402106">
            <a:off x="1650559" y="5064684"/>
            <a:ext cx="356076" cy="192982"/>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 name="Right Arrow 1">
            <a:extLst>
              <a:ext uri="{FF2B5EF4-FFF2-40B4-BE49-F238E27FC236}">
                <a16:creationId xmlns:a16="http://schemas.microsoft.com/office/drawing/2014/main" id="{C43DE578-DA23-0EDA-06E4-3FBA1E71ACE8}"/>
              </a:ext>
            </a:extLst>
          </p:cNvPr>
          <p:cNvSpPr/>
          <p:nvPr/>
        </p:nvSpPr>
        <p:spPr>
          <a:xfrm rot="8005015">
            <a:off x="4585126" y="4321480"/>
            <a:ext cx="478560" cy="200301"/>
          </a:xfrm>
          <a:prstGeom prst="right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5BDDA41-CFBC-4E0B-3498-F2FEFA6D2406}"/>
              </a:ext>
            </a:extLst>
          </p:cNvPr>
          <p:cNvCxnSpPr/>
          <p:nvPr/>
        </p:nvCxnSpPr>
        <p:spPr>
          <a:xfrm flipH="1" flipV="1">
            <a:off x="5207632" y="2035077"/>
            <a:ext cx="1015870" cy="11430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693457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D1E6-A673-161F-7005-901E2EBAF8BD}"/>
              </a:ext>
            </a:extLst>
          </p:cNvPr>
          <p:cNvSpPr>
            <a:spLocks noGrp="1"/>
          </p:cNvSpPr>
          <p:nvPr>
            <p:ph type="title"/>
          </p:nvPr>
        </p:nvSpPr>
        <p:spPr>
          <a:xfrm>
            <a:off x="838200" y="26923"/>
            <a:ext cx="10515600" cy="1325563"/>
          </a:xfrm>
        </p:spPr>
        <p:txBody>
          <a:bodyPr>
            <a:normAutofit/>
          </a:bodyPr>
          <a:lstStyle/>
          <a:p>
            <a:r>
              <a:rPr lang="en-US" sz="2800" b="0" i="0" dirty="0">
                <a:solidFill>
                  <a:srgbClr val="333333"/>
                </a:solidFill>
                <a:effectLst/>
                <a:latin typeface="Cambria" panose="02040503050406030204" pitchFamily="18" charset="0"/>
              </a:rPr>
              <a:t>Literature references</a:t>
            </a:r>
            <a:endParaRPr lang="en-US" sz="2800" dirty="0">
              <a:latin typeface="Cambria" panose="02040503050406030204" pitchFamily="18" charset="0"/>
            </a:endParaRPr>
          </a:p>
        </p:txBody>
      </p:sp>
      <p:sp>
        <p:nvSpPr>
          <p:cNvPr id="3" name="Content Placeholder 2">
            <a:extLst>
              <a:ext uri="{FF2B5EF4-FFF2-40B4-BE49-F238E27FC236}">
                <a16:creationId xmlns:a16="http://schemas.microsoft.com/office/drawing/2014/main" id="{B8EFAEEB-D085-404F-F776-B69A30CD3F46}"/>
              </a:ext>
            </a:extLst>
          </p:cNvPr>
          <p:cNvSpPr>
            <a:spLocks noGrp="1"/>
          </p:cNvSpPr>
          <p:nvPr>
            <p:ph idx="1"/>
          </p:nvPr>
        </p:nvSpPr>
        <p:spPr>
          <a:xfrm>
            <a:off x="714374" y="1283526"/>
            <a:ext cx="10997461" cy="5029591"/>
          </a:xfrm>
        </p:spPr>
        <p:txBody>
          <a:bodyPr>
            <a:noAutofit/>
          </a:bodyPr>
          <a:lstStyle/>
          <a:p>
            <a:pPr marL="457200" indent="-457200">
              <a:lnSpc>
                <a:spcPct val="200000"/>
              </a:lnSpc>
            </a:pPr>
            <a:r>
              <a:rPr lang="en-US" sz="1600" dirty="0" err="1">
                <a:effectLst/>
                <a:latin typeface="Cambria" panose="02040503050406030204" pitchFamily="18" charset="0"/>
              </a:rPr>
              <a:t>Alsalhi</a:t>
            </a:r>
            <a:r>
              <a:rPr lang="en-US" sz="1600" dirty="0">
                <a:effectLst/>
                <a:latin typeface="Cambria" panose="02040503050406030204" pitchFamily="18" charset="0"/>
              </a:rPr>
              <a:t>, A., </a:t>
            </a:r>
            <a:r>
              <a:rPr lang="en-US" sz="1600" dirty="0" err="1">
                <a:effectLst/>
                <a:latin typeface="Cambria" panose="02040503050406030204" pitchFamily="18" charset="0"/>
              </a:rPr>
              <a:t>Alshawi</a:t>
            </a:r>
            <a:r>
              <a:rPr lang="en-US" sz="1600" dirty="0">
                <a:effectLst/>
                <a:latin typeface="Cambria" panose="02040503050406030204" pitchFamily="18" charset="0"/>
              </a:rPr>
              <a:t>, Y. A., </a:t>
            </a:r>
            <a:r>
              <a:rPr lang="en-US" sz="1600" dirty="0" err="1">
                <a:effectLst/>
                <a:latin typeface="Cambria" panose="02040503050406030204" pitchFamily="18" charset="0"/>
              </a:rPr>
              <a:t>Alsalhi</a:t>
            </a:r>
            <a:r>
              <a:rPr lang="en-US" sz="1600" dirty="0">
                <a:effectLst/>
                <a:latin typeface="Cambria" panose="02040503050406030204" pitchFamily="18" charset="0"/>
              </a:rPr>
              <a:t>, H. S., &amp; </a:t>
            </a:r>
            <a:r>
              <a:rPr lang="en-US" sz="1600" dirty="0" err="1">
                <a:effectLst/>
                <a:latin typeface="Cambria" panose="02040503050406030204" pitchFamily="18" charset="0"/>
              </a:rPr>
              <a:t>Hagr</a:t>
            </a:r>
            <a:r>
              <a:rPr lang="en-US" sz="1600" dirty="0">
                <a:effectLst/>
                <a:latin typeface="Cambria" panose="02040503050406030204" pitchFamily="18" charset="0"/>
              </a:rPr>
              <a:t>, A. (2022). Cochlear implant induced labyrinthine ossificans in Mondini malformation: a case series. </a:t>
            </a:r>
            <a:r>
              <a:rPr lang="en-US" sz="1600" i="1" dirty="0" err="1">
                <a:effectLst/>
                <a:latin typeface="Cambria" panose="02040503050406030204" pitchFamily="18" charset="0"/>
              </a:rPr>
              <a:t>Cureus</a:t>
            </a:r>
            <a:r>
              <a:rPr lang="en-US" sz="1600" dirty="0">
                <a:effectLst/>
                <a:latin typeface="Cambria" panose="02040503050406030204" pitchFamily="18" charset="0"/>
              </a:rPr>
              <a:t>. https://</a:t>
            </a:r>
            <a:r>
              <a:rPr lang="en-US" sz="1600" dirty="0" err="1">
                <a:effectLst/>
                <a:latin typeface="Cambria" panose="02040503050406030204" pitchFamily="18" charset="0"/>
              </a:rPr>
              <a:t>doi.org</a:t>
            </a:r>
            <a:r>
              <a:rPr lang="en-US" sz="1600" dirty="0">
                <a:effectLst/>
                <a:latin typeface="Cambria" panose="02040503050406030204" pitchFamily="18" charset="0"/>
              </a:rPr>
              <a:t>/10.7759/cureus.32648</a:t>
            </a:r>
          </a:p>
          <a:p>
            <a:pPr marL="457200" indent="-457200">
              <a:lnSpc>
                <a:spcPct val="200000"/>
              </a:lnSpc>
            </a:pPr>
            <a:r>
              <a:rPr lang="en-US" sz="1600" dirty="0">
                <a:effectLst/>
                <a:latin typeface="Cambria" panose="02040503050406030204" pitchFamily="18" charset="0"/>
              </a:rPr>
              <a:t>Swartz, J. D., Mandell, D. M., </a:t>
            </a:r>
            <a:r>
              <a:rPr lang="en-US" sz="1600" dirty="0" err="1">
                <a:effectLst/>
                <a:latin typeface="Cambria" panose="02040503050406030204" pitchFamily="18" charset="0"/>
              </a:rPr>
              <a:t>Faerber</a:t>
            </a:r>
            <a:r>
              <a:rPr lang="en-US" sz="1600" dirty="0">
                <a:effectLst/>
                <a:latin typeface="Cambria" panose="02040503050406030204" pitchFamily="18" charset="0"/>
              </a:rPr>
              <a:t>, E. N., </a:t>
            </a:r>
            <a:r>
              <a:rPr lang="en-US" sz="1600" dirty="0" err="1">
                <a:effectLst/>
                <a:latin typeface="Cambria" panose="02040503050406030204" pitchFamily="18" charset="0"/>
              </a:rPr>
              <a:t>Popky</a:t>
            </a:r>
            <a:r>
              <a:rPr lang="en-US" sz="1600" dirty="0">
                <a:effectLst/>
                <a:latin typeface="Cambria" panose="02040503050406030204" pitchFamily="18" charset="0"/>
              </a:rPr>
              <a:t>, G. L., </a:t>
            </a:r>
            <a:r>
              <a:rPr lang="en-US" sz="1600" dirty="0" err="1">
                <a:effectLst/>
                <a:latin typeface="Cambria" panose="02040503050406030204" pitchFamily="18" charset="0"/>
              </a:rPr>
              <a:t>Ardito</a:t>
            </a:r>
            <a:r>
              <a:rPr lang="en-US" sz="1600" dirty="0">
                <a:effectLst/>
                <a:latin typeface="Cambria" panose="02040503050406030204" pitchFamily="18" charset="0"/>
              </a:rPr>
              <a:t>, J. M., Steinberg, S. B., &amp; Rojer, C. L. (1985). Labyrinthine ossification: etiologies and CT findings. </a:t>
            </a:r>
            <a:r>
              <a:rPr lang="en-US" sz="1600" i="1" dirty="0">
                <a:effectLst/>
                <a:latin typeface="Cambria" panose="02040503050406030204" pitchFamily="18" charset="0"/>
              </a:rPr>
              <a:t>Radiology</a:t>
            </a:r>
            <a:r>
              <a:rPr lang="en-US" sz="1600" dirty="0">
                <a:effectLst/>
                <a:latin typeface="Cambria" panose="02040503050406030204" pitchFamily="18" charset="0"/>
              </a:rPr>
              <a:t>, </a:t>
            </a:r>
            <a:r>
              <a:rPr lang="en-US" sz="1600" i="1" dirty="0">
                <a:effectLst/>
                <a:latin typeface="Cambria" panose="02040503050406030204" pitchFamily="18" charset="0"/>
              </a:rPr>
              <a:t>157</a:t>
            </a:r>
            <a:r>
              <a:rPr lang="en-US" sz="1600" dirty="0">
                <a:effectLst/>
                <a:latin typeface="Cambria" panose="02040503050406030204" pitchFamily="18" charset="0"/>
              </a:rPr>
              <a:t>(2), 395–398. https://</a:t>
            </a:r>
            <a:r>
              <a:rPr lang="en-US" sz="1600" dirty="0" err="1">
                <a:effectLst/>
                <a:latin typeface="Cambria" panose="02040503050406030204" pitchFamily="18" charset="0"/>
              </a:rPr>
              <a:t>doi.org</a:t>
            </a:r>
            <a:r>
              <a:rPr lang="en-US" sz="1600" dirty="0">
                <a:effectLst/>
                <a:latin typeface="Cambria" panose="02040503050406030204" pitchFamily="18" charset="0"/>
              </a:rPr>
              <a:t>/10.1148/radiology.157.2.3931172</a:t>
            </a:r>
          </a:p>
          <a:p>
            <a:pPr marL="457200" indent="-457200">
              <a:lnSpc>
                <a:spcPct val="200000"/>
              </a:lnSpc>
            </a:pPr>
            <a:r>
              <a:rPr lang="en-US" sz="1600" dirty="0">
                <a:effectLst/>
                <a:latin typeface="Cambria" panose="02040503050406030204" pitchFamily="18" charset="0"/>
              </a:rPr>
              <a:t>Buch, K., </a:t>
            </a:r>
            <a:r>
              <a:rPr lang="en-US" sz="1600" dirty="0" err="1">
                <a:effectLst/>
                <a:latin typeface="Cambria" panose="02040503050406030204" pitchFamily="18" charset="0"/>
              </a:rPr>
              <a:t>Baylosis</a:t>
            </a:r>
            <a:r>
              <a:rPr lang="en-US" sz="1600" dirty="0">
                <a:effectLst/>
                <a:latin typeface="Cambria" panose="02040503050406030204" pitchFamily="18" charset="0"/>
              </a:rPr>
              <a:t>, B., Fujita, A., Qureshi, M., Takumi, K., Weber, P., &amp; Sakai, O. (2019). Etiology-Specific Mineralization Patterns in Patients with Labyrinthitis Ossificans. </a:t>
            </a:r>
            <a:r>
              <a:rPr lang="en-US" sz="1600" i="1" dirty="0">
                <a:effectLst/>
                <a:latin typeface="Cambria" panose="02040503050406030204" pitchFamily="18" charset="0"/>
              </a:rPr>
              <a:t>American Journal of Neuroradiology</a:t>
            </a:r>
            <a:r>
              <a:rPr lang="en-US" sz="1600" dirty="0">
                <a:effectLst/>
                <a:latin typeface="Cambria" panose="02040503050406030204" pitchFamily="18" charset="0"/>
              </a:rPr>
              <a:t>. </a:t>
            </a:r>
            <a:r>
              <a:rPr lang="en-US" sz="1600" dirty="0">
                <a:effectLst/>
                <a:latin typeface="Cambria" panose="02040503050406030204" pitchFamily="18" charset="0"/>
                <a:hlinkClick r:id="rId2"/>
              </a:rPr>
              <a:t>https://doi.org/10.3174/ajnr.a5985</a:t>
            </a:r>
            <a:endParaRPr lang="en-US" sz="1600" dirty="0">
              <a:effectLst/>
              <a:latin typeface="Cambria" panose="02040503050406030204" pitchFamily="18" charset="0"/>
            </a:endParaRPr>
          </a:p>
          <a:p>
            <a:pPr marL="457200" indent="-457200">
              <a:lnSpc>
                <a:spcPct val="200000"/>
              </a:lnSpc>
            </a:pPr>
            <a:r>
              <a:rPr lang="en-US" sz="1600" dirty="0" err="1">
                <a:effectLst/>
                <a:latin typeface="Cambria" panose="02040503050406030204" pitchFamily="18" charset="0"/>
              </a:rPr>
              <a:t>Yousem</a:t>
            </a:r>
            <a:r>
              <a:rPr lang="en-US" sz="1600" dirty="0">
                <a:effectLst/>
                <a:latin typeface="Cambria" panose="02040503050406030204" pitchFamily="18" charset="0"/>
              </a:rPr>
              <a:t>, D. M. (2014). </a:t>
            </a:r>
            <a:r>
              <a:rPr lang="en-US" sz="1600" i="1" dirty="0">
                <a:effectLst/>
                <a:latin typeface="Cambria" panose="02040503050406030204" pitchFamily="18" charset="0"/>
              </a:rPr>
              <a:t>Head and Neck Imaging: Case Review series E-Book: Head and Neck Imaging: Case Review Series E-Book</a:t>
            </a:r>
            <a:r>
              <a:rPr lang="en-US" sz="1600" dirty="0">
                <a:effectLst/>
                <a:latin typeface="Cambria" panose="02040503050406030204" pitchFamily="18" charset="0"/>
              </a:rPr>
              <a:t>. Elsevier Health Sciences.</a:t>
            </a:r>
          </a:p>
        </p:txBody>
      </p:sp>
    </p:spTree>
    <p:extLst>
      <p:ext uri="{BB962C8B-B14F-4D97-AF65-F5344CB8AC3E}">
        <p14:creationId xmlns:p14="http://schemas.microsoft.com/office/powerpoint/2010/main" val="2100694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165</TotalTime>
  <Words>699</Words>
  <Application>Microsoft Office PowerPoint</Application>
  <PresentationFormat>Widescreen</PresentationFormat>
  <Paragraphs>26</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Aptos</vt:lpstr>
      <vt:lpstr>Aptos Display</vt:lpstr>
      <vt:lpstr>Arial</vt:lpstr>
      <vt:lpstr>Cambria</vt:lpstr>
      <vt:lpstr>Office Theme</vt:lpstr>
      <vt:lpstr>Post Cochlear Implant labyrinthitis ossificans</vt:lpstr>
      <vt:lpstr>PowerPoint Presentation</vt:lpstr>
      <vt:lpstr>PowerPoint Presentation</vt:lpstr>
      <vt:lpstr>PowerPoint Presentation</vt:lpstr>
      <vt:lpstr>Literature 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Cochlear Implant labyrinthitis ossificans</dc:title>
  <dc:creator>ATHBI NAIEF</dc:creator>
  <cp:lastModifiedBy>Abbas Kanjeta</cp:lastModifiedBy>
  <cp:revision>12</cp:revision>
  <dcterms:created xsi:type="dcterms:W3CDTF">2025-01-12T16:26:42Z</dcterms:created>
  <dcterms:modified xsi:type="dcterms:W3CDTF">2025-02-06T07:11:39Z</dcterms:modified>
</cp:coreProperties>
</file>