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4" r:id="rId4"/>
    <p:sldId id="265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1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5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75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2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16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21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77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20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8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381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F841-AAA6-4B8F-99C6-1FD3B652537B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907CD-962E-4208-A07B-4D81ACB5D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714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tel:2618%E2%80%932628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9411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Nasopharyngeal Rhabdomyosarcoma in pediatric patient in complete remission with imaging surveillance for 14 years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" y="3389731"/>
            <a:ext cx="12192000" cy="3267743"/>
          </a:xfrm>
        </p:spPr>
        <p:txBody>
          <a:bodyPr>
            <a:norm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author: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Noura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Alraeesi,MD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Abdulaziz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medical city. Ministry of National Guard Health Affairs, Riyadh, Saudi Arabia.</a:t>
            </a:r>
          </a:p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Correspondence:</a:t>
            </a:r>
          </a:p>
          <a:p>
            <a:pPr marL="0" indent="0">
              <a:buNone/>
            </a:pP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Makki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AlMuntashri,MD</a:t>
            </a: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Abdulla International Medical Research Center,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King Saud University for Health Sciences, Ministry of National Guard Health Affairs, Riyadh, Saudi Arabia.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ORCID:0000-0002-7880-8646</a:t>
            </a:r>
          </a:p>
        </p:txBody>
      </p:sp>
    </p:spTree>
    <p:extLst>
      <p:ext uri="{BB962C8B-B14F-4D97-AF65-F5344CB8AC3E}">
        <p14:creationId xmlns:p14="http://schemas.microsoft.com/office/powerpoint/2010/main" val="2329903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106" y="4006827"/>
            <a:ext cx="6641432" cy="6448926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SYNOPSIS </a:t>
            </a:r>
          </a:p>
        </p:txBody>
      </p:sp>
      <p:sp>
        <p:nvSpPr>
          <p:cNvPr id="2" name="Rectangle 1"/>
          <p:cNvSpPr/>
          <p:nvPr/>
        </p:nvSpPr>
        <p:spPr>
          <a:xfrm>
            <a:off x="68180" y="738218"/>
            <a:ext cx="12003503" cy="8856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2189" y="744439"/>
            <a:ext cx="119593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</a:t>
            </a:r>
          </a:p>
          <a:p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year old male known case of nasopharyngeal Rhabdomyosarcoma, status post excision and </a:t>
            </a:r>
            <a:r>
              <a:rPr lang="en-US" sz="1600" dirty="0" err="1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chemoradiotherapy</a:t>
            </a:r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patient was diagnosed in 2010, when he presented with  difficulty breathing.</a:t>
            </a:r>
          </a:p>
        </p:txBody>
      </p:sp>
      <p:sp>
        <p:nvSpPr>
          <p:cNvPr id="7" name="Rectangle 6"/>
          <p:cNvSpPr/>
          <p:nvPr/>
        </p:nvSpPr>
        <p:spPr>
          <a:xfrm>
            <a:off x="68178" y="1659300"/>
            <a:ext cx="12003505" cy="24635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76" y="1685761"/>
            <a:ext cx="12003507" cy="30777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Chest x-ray: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tissue density projecting in the posterior aspect of the nasopharyngeal airway causing narrowing.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Non-enhanced CT of the sinuses: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large soft tissue lesion arising from the nasopharynx extending to the nasal cavity and compressing the adenoid tissue and narrowing the nasopharyngeal airway.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MRI of the neck: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Corresponding mass exhibiting low and high-signal intensity on both T1 and T2 weighted images with post-contrast heterogeneous enhancement. There was no obvious infiltration of the skull base or focal bone destruction. No suspicious cervical lymph nodes.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 exam of the brain: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evidence of parenchymal lesion or abnormal leptomeningeal enhancement.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scan: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scintigraphic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evidence of distant skeletal metastases.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Pan-CT: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Negative.</a:t>
            </a:r>
          </a:p>
          <a:p>
            <a:endParaRPr lang="en-US" sz="1600" b="1" u="sng" dirty="0">
              <a:solidFill>
                <a:srgbClr val="E917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E917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89" y="4175909"/>
            <a:ext cx="6597314" cy="25814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u="sng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49" y="4194349"/>
            <a:ext cx="3521240" cy="25522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168" y="4202370"/>
            <a:ext cx="372979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Pathology  </a:t>
            </a:r>
          </a:p>
          <a:p>
            <a:endParaRPr lang="en-US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pathology confirmed the </a:t>
            </a:r>
          </a:p>
          <a:p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 of </a:t>
            </a:r>
            <a:r>
              <a:rPr lang="en-US" sz="1600" b="1" u="sng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Nasopharyngeal Rhabdomyosarcoma</a:t>
            </a:r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no evidence of nodal or </a:t>
            </a:r>
          </a:p>
          <a:p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distant metastasis.</a:t>
            </a:r>
          </a:p>
          <a:p>
            <a:endParaRPr lang="en-US" sz="1600" dirty="0">
              <a:solidFill>
                <a:srgbClr val="E917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Bone marrow biopsy showed no</a:t>
            </a:r>
          </a:p>
          <a:p>
            <a:r>
              <a:rPr lang="en-US" sz="16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of bony infiltration.  </a:t>
            </a:r>
            <a:endParaRPr lang="en-US" sz="1600" b="1" u="sng" dirty="0">
              <a:solidFill>
                <a:srgbClr val="E917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13883" y="4190827"/>
            <a:ext cx="5257802" cy="25665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853988" y="4190827"/>
            <a:ext cx="51735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 </a:t>
            </a:r>
          </a:p>
          <a:p>
            <a:endParaRPr lang="en-US" b="1" u="sn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endoscopic sinus surgery with complete excision of nasopharyngeal mass.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received chemotherapy for 1 year and currently he is off treatment since 2011.</a:t>
            </a:r>
            <a:endParaRPr lang="en-US" b="1" u="sng" dirty="0">
              <a:solidFill>
                <a:srgbClr val="E917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Yearly MRI follow-up showed no evidence of recurrence. </a:t>
            </a:r>
          </a:p>
        </p:txBody>
      </p:sp>
    </p:spTree>
    <p:extLst>
      <p:ext uri="{BB962C8B-B14F-4D97-AF65-F5344CB8AC3E}">
        <p14:creationId xmlns:p14="http://schemas.microsoft.com/office/powerpoint/2010/main" val="44030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05" y="1307431"/>
            <a:ext cx="3442485" cy="3288631"/>
          </a:xfrm>
          <a:ln>
            <a:solidFill>
              <a:schemeClr val="accent1"/>
            </a:solidFill>
          </a:ln>
        </p:spPr>
      </p:pic>
      <p:pic>
        <p:nvPicPr>
          <p:cNvPr id="7" name="Content Placeholder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786" y="1299409"/>
            <a:ext cx="3442485" cy="328863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086" y="1315451"/>
            <a:ext cx="3746387" cy="328863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Diagnostic imaging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589155" y="2999873"/>
            <a:ext cx="577515" cy="27271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973053" y="3441032"/>
            <a:ext cx="360947" cy="208547"/>
          </a:xfrm>
          <a:prstGeom prst="rightArrow">
            <a:avLst/>
          </a:prstGeom>
          <a:solidFill>
            <a:srgbClr val="E91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211578" y="2935705"/>
            <a:ext cx="360946" cy="208548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17B2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5758388" y="3914273"/>
            <a:ext cx="360947" cy="208547"/>
          </a:xfrm>
          <a:prstGeom prst="rightArrow">
            <a:avLst/>
          </a:prstGeom>
          <a:solidFill>
            <a:srgbClr val="E91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0800000">
            <a:off x="6529137" y="3457074"/>
            <a:ext cx="360947" cy="208547"/>
          </a:xfrm>
          <a:prstGeom prst="rightArrow">
            <a:avLst/>
          </a:prstGeom>
          <a:solidFill>
            <a:srgbClr val="E91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9625263" y="4112793"/>
            <a:ext cx="380828" cy="172454"/>
          </a:xfrm>
          <a:prstGeom prst="rightArrow">
            <a:avLst/>
          </a:prstGeom>
          <a:solidFill>
            <a:srgbClr val="E917B2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7178307">
            <a:off x="10833692" y="3168950"/>
            <a:ext cx="450304" cy="200526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261811" y="3039979"/>
            <a:ext cx="1323473" cy="978568"/>
          </a:xfrm>
          <a:custGeom>
            <a:avLst/>
            <a:gdLst>
              <a:gd name="connsiteX0" fmla="*/ 1034715 w 1323473"/>
              <a:gd name="connsiteY0" fmla="*/ 176463 h 978568"/>
              <a:gd name="connsiteX1" fmla="*/ 1058778 w 1323473"/>
              <a:gd name="connsiteY1" fmla="*/ 136358 h 978568"/>
              <a:gd name="connsiteX2" fmla="*/ 1082842 w 1323473"/>
              <a:gd name="connsiteY2" fmla="*/ 128337 h 978568"/>
              <a:gd name="connsiteX3" fmla="*/ 1147010 w 1323473"/>
              <a:gd name="connsiteY3" fmla="*/ 144379 h 978568"/>
              <a:gd name="connsiteX4" fmla="*/ 1187115 w 1323473"/>
              <a:gd name="connsiteY4" fmla="*/ 184484 h 978568"/>
              <a:gd name="connsiteX5" fmla="*/ 1203157 w 1323473"/>
              <a:gd name="connsiteY5" fmla="*/ 208547 h 978568"/>
              <a:gd name="connsiteX6" fmla="*/ 1219200 w 1323473"/>
              <a:gd name="connsiteY6" fmla="*/ 272716 h 978568"/>
              <a:gd name="connsiteX7" fmla="*/ 1227221 w 1323473"/>
              <a:gd name="connsiteY7" fmla="*/ 304800 h 978568"/>
              <a:gd name="connsiteX8" fmla="*/ 1235242 w 1323473"/>
              <a:gd name="connsiteY8" fmla="*/ 368968 h 978568"/>
              <a:gd name="connsiteX9" fmla="*/ 1243263 w 1323473"/>
              <a:gd name="connsiteY9" fmla="*/ 417095 h 978568"/>
              <a:gd name="connsiteX10" fmla="*/ 1259305 w 1323473"/>
              <a:gd name="connsiteY10" fmla="*/ 465221 h 978568"/>
              <a:gd name="connsiteX11" fmla="*/ 1267326 w 1323473"/>
              <a:gd name="connsiteY11" fmla="*/ 521368 h 978568"/>
              <a:gd name="connsiteX12" fmla="*/ 1275347 w 1323473"/>
              <a:gd name="connsiteY12" fmla="*/ 561474 h 978568"/>
              <a:gd name="connsiteX13" fmla="*/ 1283368 w 1323473"/>
              <a:gd name="connsiteY13" fmla="*/ 633663 h 978568"/>
              <a:gd name="connsiteX14" fmla="*/ 1291389 w 1323473"/>
              <a:gd name="connsiteY14" fmla="*/ 673768 h 978568"/>
              <a:gd name="connsiteX15" fmla="*/ 1299410 w 1323473"/>
              <a:gd name="connsiteY15" fmla="*/ 721895 h 978568"/>
              <a:gd name="connsiteX16" fmla="*/ 1315452 w 1323473"/>
              <a:gd name="connsiteY16" fmla="*/ 826168 h 978568"/>
              <a:gd name="connsiteX17" fmla="*/ 1323473 w 1323473"/>
              <a:gd name="connsiteY17" fmla="*/ 890337 h 978568"/>
              <a:gd name="connsiteX18" fmla="*/ 1299410 w 1323473"/>
              <a:gd name="connsiteY18" fmla="*/ 962526 h 978568"/>
              <a:gd name="connsiteX19" fmla="*/ 1275347 w 1323473"/>
              <a:gd name="connsiteY19" fmla="*/ 978568 h 978568"/>
              <a:gd name="connsiteX20" fmla="*/ 1203157 w 1323473"/>
              <a:gd name="connsiteY20" fmla="*/ 970547 h 978568"/>
              <a:gd name="connsiteX21" fmla="*/ 1179094 w 1323473"/>
              <a:gd name="connsiteY21" fmla="*/ 954505 h 978568"/>
              <a:gd name="connsiteX22" fmla="*/ 1147010 w 1323473"/>
              <a:gd name="connsiteY22" fmla="*/ 938463 h 978568"/>
              <a:gd name="connsiteX23" fmla="*/ 1098884 w 1323473"/>
              <a:gd name="connsiteY23" fmla="*/ 914400 h 978568"/>
              <a:gd name="connsiteX24" fmla="*/ 1074821 w 1323473"/>
              <a:gd name="connsiteY24" fmla="*/ 890337 h 978568"/>
              <a:gd name="connsiteX25" fmla="*/ 1042736 w 1323473"/>
              <a:gd name="connsiteY25" fmla="*/ 874295 h 978568"/>
              <a:gd name="connsiteX26" fmla="*/ 970547 w 1323473"/>
              <a:gd name="connsiteY26" fmla="*/ 842210 h 978568"/>
              <a:gd name="connsiteX27" fmla="*/ 946484 w 1323473"/>
              <a:gd name="connsiteY27" fmla="*/ 834189 h 978568"/>
              <a:gd name="connsiteX28" fmla="*/ 922421 w 1323473"/>
              <a:gd name="connsiteY28" fmla="*/ 826168 h 978568"/>
              <a:gd name="connsiteX29" fmla="*/ 906378 w 1323473"/>
              <a:gd name="connsiteY29" fmla="*/ 810126 h 978568"/>
              <a:gd name="connsiteX30" fmla="*/ 874294 w 1323473"/>
              <a:gd name="connsiteY30" fmla="*/ 802105 h 978568"/>
              <a:gd name="connsiteX31" fmla="*/ 818147 w 1323473"/>
              <a:gd name="connsiteY31" fmla="*/ 786063 h 978568"/>
              <a:gd name="connsiteX32" fmla="*/ 745957 w 1323473"/>
              <a:gd name="connsiteY32" fmla="*/ 753979 h 978568"/>
              <a:gd name="connsiteX33" fmla="*/ 721894 w 1323473"/>
              <a:gd name="connsiteY33" fmla="*/ 745958 h 978568"/>
              <a:gd name="connsiteX34" fmla="*/ 505326 w 1323473"/>
              <a:gd name="connsiteY34" fmla="*/ 753979 h 978568"/>
              <a:gd name="connsiteX35" fmla="*/ 457200 w 1323473"/>
              <a:gd name="connsiteY35" fmla="*/ 770021 h 978568"/>
              <a:gd name="connsiteX36" fmla="*/ 409073 w 1323473"/>
              <a:gd name="connsiteY36" fmla="*/ 794084 h 978568"/>
              <a:gd name="connsiteX37" fmla="*/ 385010 w 1323473"/>
              <a:gd name="connsiteY37" fmla="*/ 810126 h 978568"/>
              <a:gd name="connsiteX38" fmla="*/ 336884 w 1323473"/>
              <a:gd name="connsiteY38" fmla="*/ 826168 h 978568"/>
              <a:gd name="connsiteX39" fmla="*/ 256673 w 1323473"/>
              <a:gd name="connsiteY39" fmla="*/ 818147 h 978568"/>
              <a:gd name="connsiteX40" fmla="*/ 200526 w 1323473"/>
              <a:gd name="connsiteY40" fmla="*/ 745958 h 978568"/>
              <a:gd name="connsiteX41" fmla="*/ 184484 w 1323473"/>
              <a:gd name="connsiteY41" fmla="*/ 721895 h 978568"/>
              <a:gd name="connsiteX42" fmla="*/ 168442 w 1323473"/>
              <a:gd name="connsiteY42" fmla="*/ 673768 h 978568"/>
              <a:gd name="connsiteX43" fmla="*/ 136357 w 1323473"/>
              <a:gd name="connsiteY43" fmla="*/ 625642 h 978568"/>
              <a:gd name="connsiteX44" fmla="*/ 120315 w 1323473"/>
              <a:gd name="connsiteY44" fmla="*/ 601579 h 978568"/>
              <a:gd name="connsiteX45" fmla="*/ 96252 w 1323473"/>
              <a:gd name="connsiteY45" fmla="*/ 553453 h 978568"/>
              <a:gd name="connsiteX46" fmla="*/ 88231 w 1323473"/>
              <a:gd name="connsiteY46" fmla="*/ 529389 h 978568"/>
              <a:gd name="connsiteX47" fmla="*/ 40105 w 1323473"/>
              <a:gd name="connsiteY47" fmla="*/ 481263 h 978568"/>
              <a:gd name="connsiteX48" fmla="*/ 16042 w 1323473"/>
              <a:gd name="connsiteY48" fmla="*/ 409074 h 978568"/>
              <a:gd name="connsiteX49" fmla="*/ 8021 w 1323473"/>
              <a:gd name="connsiteY49" fmla="*/ 385010 h 978568"/>
              <a:gd name="connsiteX50" fmla="*/ 0 w 1323473"/>
              <a:gd name="connsiteY50" fmla="*/ 360947 h 978568"/>
              <a:gd name="connsiteX51" fmla="*/ 16042 w 1323473"/>
              <a:gd name="connsiteY51" fmla="*/ 248653 h 978568"/>
              <a:gd name="connsiteX52" fmla="*/ 32084 w 1323473"/>
              <a:gd name="connsiteY52" fmla="*/ 232610 h 978568"/>
              <a:gd name="connsiteX53" fmla="*/ 40105 w 1323473"/>
              <a:gd name="connsiteY53" fmla="*/ 208547 h 978568"/>
              <a:gd name="connsiteX54" fmla="*/ 88231 w 1323473"/>
              <a:gd name="connsiteY54" fmla="*/ 168442 h 978568"/>
              <a:gd name="connsiteX55" fmla="*/ 136357 w 1323473"/>
              <a:gd name="connsiteY55" fmla="*/ 128337 h 978568"/>
              <a:gd name="connsiteX56" fmla="*/ 184484 w 1323473"/>
              <a:gd name="connsiteY56" fmla="*/ 112295 h 978568"/>
              <a:gd name="connsiteX57" fmla="*/ 208547 w 1323473"/>
              <a:gd name="connsiteY57" fmla="*/ 96253 h 978568"/>
              <a:gd name="connsiteX58" fmla="*/ 256673 w 1323473"/>
              <a:gd name="connsiteY58" fmla="*/ 80210 h 978568"/>
              <a:gd name="connsiteX59" fmla="*/ 280736 w 1323473"/>
              <a:gd name="connsiteY59" fmla="*/ 72189 h 978568"/>
              <a:gd name="connsiteX60" fmla="*/ 328863 w 1323473"/>
              <a:gd name="connsiteY60" fmla="*/ 48126 h 978568"/>
              <a:gd name="connsiteX61" fmla="*/ 376989 w 1323473"/>
              <a:gd name="connsiteY61" fmla="*/ 16042 h 978568"/>
              <a:gd name="connsiteX62" fmla="*/ 401052 w 1323473"/>
              <a:gd name="connsiteY62" fmla="*/ 0 h 978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323473" h="978568">
                <a:moveTo>
                  <a:pt x="1034715" y="176463"/>
                </a:moveTo>
                <a:cubicBezTo>
                  <a:pt x="1042736" y="163095"/>
                  <a:pt x="1047754" y="147382"/>
                  <a:pt x="1058778" y="136358"/>
                </a:cubicBezTo>
                <a:cubicBezTo>
                  <a:pt x="1064757" y="130379"/>
                  <a:pt x="1074387" y="128337"/>
                  <a:pt x="1082842" y="128337"/>
                </a:cubicBezTo>
                <a:cubicBezTo>
                  <a:pt x="1102200" y="128337"/>
                  <a:pt x="1128022" y="138050"/>
                  <a:pt x="1147010" y="144379"/>
                </a:cubicBezTo>
                <a:cubicBezTo>
                  <a:pt x="1189789" y="208547"/>
                  <a:pt x="1133642" y="131011"/>
                  <a:pt x="1187115" y="184484"/>
                </a:cubicBezTo>
                <a:cubicBezTo>
                  <a:pt x="1193932" y="191301"/>
                  <a:pt x="1197810" y="200526"/>
                  <a:pt x="1203157" y="208547"/>
                </a:cubicBezTo>
                <a:lnTo>
                  <a:pt x="1219200" y="272716"/>
                </a:lnTo>
                <a:cubicBezTo>
                  <a:pt x="1221874" y="283411"/>
                  <a:pt x="1225854" y="293861"/>
                  <a:pt x="1227221" y="304800"/>
                </a:cubicBezTo>
                <a:cubicBezTo>
                  <a:pt x="1229895" y="326189"/>
                  <a:pt x="1232194" y="347629"/>
                  <a:pt x="1235242" y="368968"/>
                </a:cubicBezTo>
                <a:cubicBezTo>
                  <a:pt x="1237542" y="385068"/>
                  <a:pt x="1239319" y="401317"/>
                  <a:pt x="1243263" y="417095"/>
                </a:cubicBezTo>
                <a:cubicBezTo>
                  <a:pt x="1247364" y="433500"/>
                  <a:pt x="1259305" y="465221"/>
                  <a:pt x="1259305" y="465221"/>
                </a:cubicBezTo>
                <a:cubicBezTo>
                  <a:pt x="1261979" y="483937"/>
                  <a:pt x="1264218" y="502720"/>
                  <a:pt x="1267326" y="521368"/>
                </a:cubicBezTo>
                <a:cubicBezTo>
                  <a:pt x="1269567" y="534816"/>
                  <a:pt x="1273419" y="547978"/>
                  <a:pt x="1275347" y="561474"/>
                </a:cubicBezTo>
                <a:cubicBezTo>
                  <a:pt x="1278771" y="585442"/>
                  <a:pt x="1279944" y="609695"/>
                  <a:pt x="1283368" y="633663"/>
                </a:cubicBezTo>
                <a:cubicBezTo>
                  <a:pt x="1285296" y="647159"/>
                  <a:pt x="1288950" y="660355"/>
                  <a:pt x="1291389" y="673768"/>
                </a:cubicBezTo>
                <a:cubicBezTo>
                  <a:pt x="1294298" y="689769"/>
                  <a:pt x="1297261" y="705774"/>
                  <a:pt x="1299410" y="721895"/>
                </a:cubicBezTo>
                <a:cubicBezTo>
                  <a:pt x="1312607" y="820877"/>
                  <a:pt x="1299756" y="763385"/>
                  <a:pt x="1315452" y="826168"/>
                </a:cubicBezTo>
                <a:cubicBezTo>
                  <a:pt x="1318126" y="847558"/>
                  <a:pt x="1323473" y="868781"/>
                  <a:pt x="1323473" y="890337"/>
                </a:cubicBezTo>
                <a:cubicBezTo>
                  <a:pt x="1323473" y="917225"/>
                  <a:pt x="1318779" y="943157"/>
                  <a:pt x="1299410" y="962526"/>
                </a:cubicBezTo>
                <a:cubicBezTo>
                  <a:pt x="1292593" y="969343"/>
                  <a:pt x="1283368" y="973221"/>
                  <a:pt x="1275347" y="978568"/>
                </a:cubicBezTo>
                <a:cubicBezTo>
                  <a:pt x="1251284" y="975894"/>
                  <a:pt x="1226646" y="976419"/>
                  <a:pt x="1203157" y="970547"/>
                </a:cubicBezTo>
                <a:cubicBezTo>
                  <a:pt x="1193805" y="968209"/>
                  <a:pt x="1187464" y="959288"/>
                  <a:pt x="1179094" y="954505"/>
                </a:cubicBezTo>
                <a:cubicBezTo>
                  <a:pt x="1168712" y="948573"/>
                  <a:pt x="1157392" y="944395"/>
                  <a:pt x="1147010" y="938463"/>
                </a:cubicBezTo>
                <a:cubicBezTo>
                  <a:pt x="1103473" y="913585"/>
                  <a:pt x="1143002" y="929106"/>
                  <a:pt x="1098884" y="914400"/>
                </a:cubicBezTo>
                <a:cubicBezTo>
                  <a:pt x="1090863" y="906379"/>
                  <a:pt x="1084052" y="896930"/>
                  <a:pt x="1074821" y="890337"/>
                </a:cubicBezTo>
                <a:cubicBezTo>
                  <a:pt x="1065091" y="883387"/>
                  <a:pt x="1053118" y="880227"/>
                  <a:pt x="1042736" y="874295"/>
                </a:cubicBezTo>
                <a:cubicBezTo>
                  <a:pt x="989348" y="843788"/>
                  <a:pt x="1054578" y="870222"/>
                  <a:pt x="970547" y="842210"/>
                </a:cubicBezTo>
                <a:lnTo>
                  <a:pt x="946484" y="834189"/>
                </a:lnTo>
                <a:lnTo>
                  <a:pt x="922421" y="826168"/>
                </a:lnTo>
                <a:cubicBezTo>
                  <a:pt x="917073" y="820821"/>
                  <a:pt x="913142" y="813508"/>
                  <a:pt x="906378" y="810126"/>
                </a:cubicBezTo>
                <a:cubicBezTo>
                  <a:pt x="896518" y="805196"/>
                  <a:pt x="884894" y="805133"/>
                  <a:pt x="874294" y="802105"/>
                </a:cubicBezTo>
                <a:cubicBezTo>
                  <a:pt x="793745" y="779091"/>
                  <a:pt x="918447" y="811138"/>
                  <a:pt x="818147" y="786063"/>
                </a:cubicBezTo>
                <a:cubicBezTo>
                  <a:pt x="780014" y="760641"/>
                  <a:pt x="803230" y="773070"/>
                  <a:pt x="745957" y="753979"/>
                </a:cubicBezTo>
                <a:lnTo>
                  <a:pt x="721894" y="745958"/>
                </a:lnTo>
                <a:cubicBezTo>
                  <a:pt x="649705" y="748632"/>
                  <a:pt x="577268" y="747439"/>
                  <a:pt x="505326" y="753979"/>
                </a:cubicBezTo>
                <a:cubicBezTo>
                  <a:pt x="488486" y="755510"/>
                  <a:pt x="471270" y="760641"/>
                  <a:pt x="457200" y="770021"/>
                </a:cubicBezTo>
                <a:cubicBezTo>
                  <a:pt x="388230" y="815999"/>
                  <a:pt x="475496" y="760873"/>
                  <a:pt x="409073" y="794084"/>
                </a:cubicBezTo>
                <a:cubicBezTo>
                  <a:pt x="400451" y="798395"/>
                  <a:pt x="393819" y="806211"/>
                  <a:pt x="385010" y="810126"/>
                </a:cubicBezTo>
                <a:cubicBezTo>
                  <a:pt x="369558" y="816994"/>
                  <a:pt x="336884" y="826168"/>
                  <a:pt x="336884" y="826168"/>
                </a:cubicBezTo>
                <a:cubicBezTo>
                  <a:pt x="310147" y="823494"/>
                  <a:pt x="282355" y="826049"/>
                  <a:pt x="256673" y="818147"/>
                </a:cubicBezTo>
                <a:cubicBezTo>
                  <a:pt x="240865" y="813283"/>
                  <a:pt x="201700" y="747718"/>
                  <a:pt x="200526" y="745958"/>
                </a:cubicBezTo>
                <a:cubicBezTo>
                  <a:pt x="195179" y="737937"/>
                  <a:pt x="187532" y="731040"/>
                  <a:pt x="184484" y="721895"/>
                </a:cubicBezTo>
                <a:cubicBezTo>
                  <a:pt x="179137" y="705853"/>
                  <a:pt x="177822" y="687838"/>
                  <a:pt x="168442" y="673768"/>
                </a:cubicBezTo>
                <a:lnTo>
                  <a:pt x="136357" y="625642"/>
                </a:lnTo>
                <a:cubicBezTo>
                  <a:pt x="131010" y="617621"/>
                  <a:pt x="123363" y="610724"/>
                  <a:pt x="120315" y="601579"/>
                </a:cubicBezTo>
                <a:cubicBezTo>
                  <a:pt x="109246" y="568371"/>
                  <a:pt x="116984" y="584551"/>
                  <a:pt x="96252" y="553453"/>
                </a:cubicBezTo>
                <a:cubicBezTo>
                  <a:pt x="93578" y="545432"/>
                  <a:pt x="93422" y="536063"/>
                  <a:pt x="88231" y="529389"/>
                </a:cubicBezTo>
                <a:cubicBezTo>
                  <a:pt x="74303" y="511481"/>
                  <a:pt x="40105" y="481263"/>
                  <a:pt x="40105" y="481263"/>
                </a:cubicBezTo>
                <a:lnTo>
                  <a:pt x="16042" y="409074"/>
                </a:lnTo>
                <a:lnTo>
                  <a:pt x="8021" y="385010"/>
                </a:lnTo>
                <a:lnTo>
                  <a:pt x="0" y="360947"/>
                </a:lnTo>
                <a:cubicBezTo>
                  <a:pt x="125" y="359577"/>
                  <a:pt x="1162" y="273453"/>
                  <a:pt x="16042" y="248653"/>
                </a:cubicBezTo>
                <a:cubicBezTo>
                  <a:pt x="19933" y="242168"/>
                  <a:pt x="26737" y="237958"/>
                  <a:pt x="32084" y="232610"/>
                </a:cubicBezTo>
                <a:cubicBezTo>
                  <a:pt x="34758" y="224589"/>
                  <a:pt x="35415" y="215582"/>
                  <a:pt x="40105" y="208547"/>
                </a:cubicBezTo>
                <a:cubicBezTo>
                  <a:pt x="57680" y="182184"/>
                  <a:pt x="66036" y="186938"/>
                  <a:pt x="88231" y="168442"/>
                </a:cubicBezTo>
                <a:cubicBezTo>
                  <a:pt x="109818" y="150453"/>
                  <a:pt x="110753" y="139716"/>
                  <a:pt x="136357" y="128337"/>
                </a:cubicBezTo>
                <a:cubicBezTo>
                  <a:pt x="151810" y="121469"/>
                  <a:pt x="170414" y="121675"/>
                  <a:pt x="184484" y="112295"/>
                </a:cubicBezTo>
                <a:cubicBezTo>
                  <a:pt x="192505" y="106948"/>
                  <a:pt x="199738" y="100168"/>
                  <a:pt x="208547" y="96253"/>
                </a:cubicBezTo>
                <a:cubicBezTo>
                  <a:pt x="223999" y="89385"/>
                  <a:pt x="240631" y="85558"/>
                  <a:pt x="256673" y="80210"/>
                </a:cubicBezTo>
                <a:cubicBezTo>
                  <a:pt x="264694" y="77536"/>
                  <a:pt x="273701" y="76879"/>
                  <a:pt x="280736" y="72189"/>
                </a:cubicBezTo>
                <a:cubicBezTo>
                  <a:pt x="311835" y="51457"/>
                  <a:pt x="295654" y="59196"/>
                  <a:pt x="328863" y="48126"/>
                </a:cubicBezTo>
                <a:cubicBezTo>
                  <a:pt x="374478" y="2511"/>
                  <a:pt x="330557" y="39258"/>
                  <a:pt x="376989" y="16042"/>
                </a:cubicBezTo>
                <a:cubicBezTo>
                  <a:pt x="385611" y="11731"/>
                  <a:pt x="401052" y="0"/>
                  <a:pt x="401052" y="0"/>
                </a:cubicBezTo>
              </a:path>
            </a:pathLst>
          </a:cu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17B2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10565031" y="3256548"/>
            <a:ext cx="664443" cy="745958"/>
          </a:xfrm>
          <a:custGeom>
            <a:avLst/>
            <a:gdLst>
              <a:gd name="connsiteX0" fmla="*/ 585537 w 593558"/>
              <a:gd name="connsiteY0" fmla="*/ 248653 h 665747"/>
              <a:gd name="connsiteX1" fmla="*/ 577516 w 593558"/>
              <a:gd name="connsiteY1" fmla="*/ 296779 h 665747"/>
              <a:gd name="connsiteX2" fmla="*/ 593558 w 593558"/>
              <a:gd name="connsiteY2" fmla="*/ 385010 h 665747"/>
              <a:gd name="connsiteX3" fmla="*/ 577516 w 593558"/>
              <a:gd name="connsiteY3" fmla="*/ 641684 h 665747"/>
              <a:gd name="connsiteX4" fmla="*/ 569495 w 593558"/>
              <a:gd name="connsiteY4" fmla="*/ 665747 h 665747"/>
              <a:gd name="connsiteX5" fmla="*/ 473242 w 593558"/>
              <a:gd name="connsiteY5" fmla="*/ 657726 h 665747"/>
              <a:gd name="connsiteX6" fmla="*/ 441158 w 593558"/>
              <a:gd name="connsiteY6" fmla="*/ 617621 h 665747"/>
              <a:gd name="connsiteX7" fmla="*/ 409073 w 593558"/>
              <a:gd name="connsiteY7" fmla="*/ 577516 h 665747"/>
              <a:gd name="connsiteX8" fmla="*/ 385010 w 593558"/>
              <a:gd name="connsiteY8" fmla="*/ 505326 h 665747"/>
              <a:gd name="connsiteX9" fmla="*/ 376989 w 593558"/>
              <a:gd name="connsiteY9" fmla="*/ 481263 h 665747"/>
              <a:gd name="connsiteX10" fmla="*/ 360947 w 593558"/>
              <a:gd name="connsiteY10" fmla="*/ 457200 h 665747"/>
              <a:gd name="connsiteX11" fmla="*/ 352926 w 593558"/>
              <a:gd name="connsiteY11" fmla="*/ 433137 h 665747"/>
              <a:gd name="connsiteX12" fmla="*/ 288758 w 593558"/>
              <a:gd name="connsiteY12" fmla="*/ 376989 h 665747"/>
              <a:gd name="connsiteX13" fmla="*/ 232610 w 593558"/>
              <a:gd name="connsiteY13" fmla="*/ 368968 h 665747"/>
              <a:gd name="connsiteX14" fmla="*/ 208547 w 593558"/>
              <a:gd name="connsiteY14" fmla="*/ 360947 h 665747"/>
              <a:gd name="connsiteX15" fmla="*/ 160421 w 593558"/>
              <a:gd name="connsiteY15" fmla="*/ 328863 h 665747"/>
              <a:gd name="connsiteX16" fmla="*/ 112295 w 593558"/>
              <a:gd name="connsiteY16" fmla="*/ 256674 h 665747"/>
              <a:gd name="connsiteX17" fmla="*/ 96252 w 593558"/>
              <a:gd name="connsiteY17" fmla="*/ 232610 h 665747"/>
              <a:gd name="connsiteX18" fmla="*/ 88231 w 593558"/>
              <a:gd name="connsiteY18" fmla="*/ 208547 h 665747"/>
              <a:gd name="connsiteX19" fmla="*/ 56147 w 593558"/>
              <a:gd name="connsiteY19" fmla="*/ 160421 h 665747"/>
              <a:gd name="connsiteX20" fmla="*/ 32084 w 593558"/>
              <a:gd name="connsiteY20" fmla="*/ 112295 h 665747"/>
              <a:gd name="connsiteX21" fmla="*/ 16042 w 593558"/>
              <a:gd name="connsiteY21" fmla="*/ 64168 h 665747"/>
              <a:gd name="connsiteX22" fmla="*/ 8021 w 593558"/>
              <a:gd name="connsiteY22" fmla="*/ 40105 h 665747"/>
              <a:gd name="connsiteX23" fmla="*/ 0 w 593558"/>
              <a:gd name="connsiteY23" fmla="*/ 16042 h 665747"/>
              <a:gd name="connsiteX24" fmla="*/ 0 w 593558"/>
              <a:gd name="connsiteY24" fmla="*/ 0 h 665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93558" h="665747">
                <a:moveTo>
                  <a:pt x="585537" y="248653"/>
                </a:moveTo>
                <a:cubicBezTo>
                  <a:pt x="582863" y="264695"/>
                  <a:pt x="577516" y="280516"/>
                  <a:pt x="577516" y="296779"/>
                </a:cubicBezTo>
                <a:cubicBezTo>
                  <a:pt x="577516" y="325519"/>
                  <a:pt x="586538" y="356929"/>
                  <a:pt x="593558" y="385010"/>
                </a:cubicBezTo>
                <a:cubicBezTo>
                  <a:pt x="588776" y="518921"/>
                  <a:pt x="603171" y="551891"/>
                  <a:pt x="577516" y="641684"/>
                </a:cubicBezTo>
                <a:cubicBezTo>
                  <a:pt x="575193" y="649814"/>
                  <a:pt x="572169" y="657726"/>
                  <a:pt x="569495" y="665747"/>
                </a:cubicBezTo>
                <a:cubicBezTo>
                  <a:pt x="537411" y="663073"/>
                  <a:pt x="504812" y="664040"/>
                  <a:pt x="473242" y="657726"/>
                </a:cubicBezTo>
                <a:cubicBezTo>
                  <a:pt x="443195" y="651717"/>
                  <a:pt x="451306" y="637917"/>
                  <a:pt x="441158" y="617621"/>
                </a:cubicBezTo>
                <a:cubicBezTo>
                  <a:pt x="431039" y="597383"/>
                  <a:pt x="423995" y="592437"/>
                  <a:pt x="409073" y="577516"/>
                </a:cubicBezTo>
                <a:lnTo>
                  <a:pt x="385010" y="505326"/>
                </a:lnTo>
                <a:cubicBezTo>
                  <a:pt x="382336" y="497305"/>
                  <a:pt x="381679" y="488298"/>
                  <a:pt x="376989" y="481263"/>
                </a:cubicBezTo>
                <a:cubicBezTo>
                  <a:pt x="371642" y="473242"/>
                  <a:pt x="365258" y="465822"/>
                  <a:pt x="360947" y="457200"/>
                </a:cubicBezTo>
                <a:cubicBezTo>
                  <a:pt x="357166" y="449638"/>
                  <a:pt x="357999" y="439901"/>
                  <a:pt x="352926" y="433137"/>
                </a:cubicBezTo>
                <a:cubicBezTo>
                  <a:pt x="348832" y="427678"/>
                  <a:pt x="306714" y="382376"/>
                  <a:pt x="288758" y="376989"/>
                </a:cubicBezTo>
                <a:cubicBezTo>
                  <a:pt x="270649" y="371556"/>
                  <a:pt x="251326" y="371642"/>
                  <a:pt x="232610" y="368968"/>
                </a:cubicBezTo>
                <a:cubicBezTo>
                  <a:pt x="224589" y="366294"/>
                  <a:pt x="215938" y="365053"/>
                  <a:pt x="208547" y="360947"/>
                </a:cubicBezTo>
                <a:cubicBezTo>
                  <a:pt x="191693" y="351584"/>
                  <a:pt x="160421" y="328863"/>
                  <a:pt x="160421" y="328863"/>
                </a:cubicBezTo>
                <a:lnTo>
                  <a:pt x="112295" y="256674"/>
                </a:lnTo>
                <a:lnTo>
                  <a:pt x="96252" y="232610"/>
                </a:lnTo>
                <a:cubicBezTo>
                  <a:pt x="93578" y="224589"/>
                  <a:pt x="92337" y="215938"/>
                  <a:pt x="88231" y="208547"/>
                </a:cubicBezTo>
                <a:cubicBezTo>
                  <a:pt x="78868" y="191693"/>
                  <a:pt x="62244" y="178712"/>
                  <a:pt x="56147" y="160421"/>
                </a:cubicBezTo>
                <a:cubicBezTo>
                  <a:pt x="45078" y="127213"/>
                  <a:pt x="52816" y="143393"/>
                  <a:pt x="32084" y="112295"/>
                </a:cubicBezTo>
                <a:lnTo>
                  <a:pt x="16042" y="64168"/>
                </a:lnTo>
                <a:lnTo>
                  <a:pt x="8021" y="40105"/>
                </a:lnTo>
                <a:cubicBezTo>
                  <a:pt x="5347" y="32084"/>
                  <a:pt x="0" y="24497"/>
                  <a:pt x="0" y="16042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9977873" y="3304674"/>
            <a:ext cx="1147758" cy="1138989"/>
          </a:xfrm>
          <a:custGeom>
            <a:avLst/>
            <a:gdLst>
              <a:gd name="connsiteX0" fmla="*/ 601895 w 1147758"/>
              <a:gd name="connsiteY0" fmla="*/ 48126 h 1138989"/>
              <a:gd name="connsiteX1" fmla="*/ 513664 w 1147758"/>
              <a:gd name="connsiteY1" fmla="*/ 32084 h 1138989"/>
              <a:gd name="connsiteX2" fmla="*/ 489601 w 1147758"/>
              <a:gd name="connsiteY2" fmla="*/ 24063 h 1138989"/>
              <a:gd name="connsiteX3" fmla="*/ 401369 w 1147758"/>
              <a:gd name="connsiteY3" fmla="*/ 0 h 1138989"/>
              <a:gd name="connsiteX4" fmla="*/ 345222 w 1147758"/>
              <a:gd name="connsiteY4" fmla="*/ 8021 h 1138989"/>
              <a:gd name="connsiteX5" fmla="*/ 321159 w 1147758"/>
              <a:gd name="connsiteY5" fmla="*/ 24063 h 1138989"/>
              <a:gd name="connsiteX6" fmla="*/ 265011 w 1147758"/>
              <a:gd name="connsiteY6" fmla="*/ 88231 h 1138989"/>
              <a:gd name="connsiteX7" fmla="*/ 248969 w 1147758"/>
              <a:gd name="connsiteY7" fmla="*/ 120315 h 1138989"/>
              <a:gd name="connsiteX8" fmla="*/ 224906 w 1147758"/>
              <a:gd name="connsiteY8" fmla="*/ 136358 h 1138989"/>
              <a:gd name="connsiteX9" fmla="*/ 200843 w 1147758"/>
              <a:gd name="connsiteY9" fmla="*/ 160421 h 1138989"/>
              <a:gd name="connsiteX10" fmla="*/ 168759 w 1147758"/>
              <a:gd name="connsiteY10" fmla="*/ 208547 h 1138989"/>
              <a:gd name="connsiteX11" fmla="*/ 136674 w 1147758"/>
              <a:gd name="connsiteY11" fmla="*/ 256673 h 1138989"/>
              <a:gd name="connsiteX12" fmla="*/ 56464 w 1147758"/>
              <a:gd name="connsiteY12" fmla="*/ 376989 h 1138989"/>
              <a:gd name="connsiteX13" fmla="*/ 40422 w 1147758"/>
              <a:gd name="connsiteY13" fmla="*/ 401052 h 1138989"/>
              <a:gd name="connsiteX14" fmla="*/ 32401 w 1147758"/>
              <a:gd name="connsiteY14" fmla="*/ 425115 h 1138989"/>
              <a:gd name="connsiteX15" fmla="*/ 16359 w 1147758"/>
              <a:gd name="connsiteY15" fmla="*/ 441158 h 1138989"/>
              <a:gd name="connsiteX16" fmla="*/ 16359 w 1147758"/>
              <a:gd name="connsiteY16" fmla="*/ 609600 h 1138989"/>
              <a:gd name="connsiteX17" fmla="*/ 48443 w 1147758"/>
              <a:gd name="connsiteY17" fmla="*/ 657726 h 1138989"/>
              <a:gd name="connsiteX18" fmla="*/ 80527 w 1147758"/>
              <a:gd name="connsiteY18" fmla="*/ 729915 h 1138989"/>
              <a:gd name="connsiteX19" fmla="*/ 96569 w 1147758"/>
              <a:gd name="connsiteY19" fmla="*/ 745958 h 1138989"/>
              <a:gd name="connsiteX20" fmla="*/ 128653 w 1147758"/>
              <a:gd name="connsiteY20" fmla="*/ 794084 h 1138989"/>
              <a:gd name="connsiteX21" fmla="*/ 144695 w 1147758"/>
              <a:gd name="connsiteY21" fmla="*/ 818147 h 1138989"/>
              <a:gd name="connsiteX22" fmla="*/ 160738 w 1147758"/>
              <a:gd name="connsiteY22" fmla="*/ 834189 h 1138989"/>
              <a:gd name="connsiteX23" fmla="*/ 176780 w 1147758"/>
              <a:gd name="connsiteY23" fmla="*/ 866273 h 1138989"/>
              <a:gd name="connsiteX24" fmla="*/ 200843 w 1147758"/>
              <a:gd name="connsiteY24" fmla="*/ 890337 h 1138989"/>
              <a:gd name="connsiteX25" fmla="*/ 216885 w 1147758"/>
              <a:gd name="connsiteY25" fmla="*/ 914400 h 1138989"/>
              <a:gd name="connsiteX26" fmla="*/ 240948 w 1147758"/>
              <a:gd name="connsiteY26" fmla="*/ 938463 h 1138989"/>
              <a:gd name="connsiteX27" fmla="*/ 297095 w 1147758"/>
              <a:gd name="connsiteY27" fmla="*/ 994610 h 1138989"/>
              <a:gd name="connsiteX28" fmla="*/ 337201 w 1147758"/>
              <a:gd name="connsiteY28" fmla="*/ 1034715 h 1138989"/>
              <a:gd name="connsiteX29" fmla="*/ 385327 w 1147758"/>
              <a:gd name="connsiteY29" fmla="*/ 1074821 h 1138989"/>
              <a:gd name="connsiteX30" fmla="*/ 409390 w 1147758"/>
              <a:gd name="connsiteY30" fmla="*/ 1082842 h 1138989"/>
              <a:gd name="connsiteX31" fmla="*/ 489601 w 1147758"/>
              <a:gd name="connsiteY31" fmla="*/ 1114926 h 1138989"/>
              <a:gd name="connsiteX32" fmla="*/ 537727 w 1147758"/>
              <a:gd name="connsiteY32" fmla="*/ 1130968 h 1138989"/>
              <a:gd name="connsiteX33" fmla="*/ 561790 w 1147758"/>
              <a:gd name="connsiteY33" fmla="*/ 1138989 h 1138989"/>
              <a:gd name="connsiteX34" fmla="*/ 633980 w 1147758"/>
              <a:gd name="connsiteY34" fmla="*/ 1130968 h 1138989"/>
              <a:gd name="connsiteX35" fmla="*/ 698148 w 1147758"/>
              <a:gd name="connsiteY35" fmla="*/ 1114926 h 1138989"/>
              <a:gd name="connsiteX36" fmla="*/ 746274 w 1147758"/>
              <a:gd name="connsiteY36" fmla="*/ 1098884 h 1138989"/>
              <a:gd name="connsiteX37" fmla="*/ 826485 w 1147758"/>
              <a:gd name="connsiteY37" fmla="*/ 1082842 h 1138989"/>
              <a:gd name="connsiteX38" fmla="*/ 850548 w 1147758"/>
              <a:gd name="connsiteY38" fmla="*/ 1074821 h 1138989"/>
              <a:gd name="connsiteX39" fmla="*/ 914716 w 1147758"/>
              <a:gd name="connsiteY39" fmla="*/ 1058779 h 1138989"/>
              <a:gd name="connsiteX40" fmla="*/ 946801 w 1147758"/>
              <a:gd name="connsiteY40" fmla="*/ 1050758 h 1138989"/>
              <a:gd name="connsiteX41" fmla="*/ 970864 w 1147758"/>
              <a:gd name="connsiteY41" fmla="*/ 1042737 h 1138989"/>
              <a:gd name="connsiteX42" fmla="*/ 1043053 w 1147758"/>
              <a:gd name="connsiteY42" fmla="*/ 994610 h 1138989"/>
              <a:gd name="connsiteX43" fmla="*/ 1067116 w 1147758"/>
              <a:gd name="connsiteY43" fmla="*/ 978568 h 1138989"/>
              <a:gd name="connsiteX44" fmla="*/ 1083159 w 1147758"/>
              <a:gd name="connsiteY44" fmla="*/ 954505 h 1138989"/>
              <a:gd name="connsiteX45" fmla="*/ 1131285 w 1147758"/>
              <a:gd name="connsiteY45" fmla="*/ 922421 h 1138989"/>
              <a:gd name="connsiteX46" fmla="*/ 1147327 w 1147758"/>
              <a:gd name="connsiteY46" fmla="*/ 898358 h 1138989"/>
              <a:gd name="connsiteX47" fmla="*/ 1139306 w 1147758"/>
              <a:gd name="connsiteY47" fmla="*/ 713873 h 1138989"/>
              <a:gd name="connsiteX48" fmla="*/ 1139306 w 1147758"/>
              <a:gd name="connsiteY48" fmla="*/ 689810 h 1138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147758" h="1138989">
                <a:moveTo>
                  <a:pt x="601895" y="48126"/>
                </a:moveTo>
                <a:cubicBezTo>
                  <a:pt x="580441" y="44550"/>
                  <a:pt x="536085" y="37689"/>
                  <a:pt x="513664" y="32084"/>
                </a:cubicBezTo>
                <a:cubicBezTo>
                  <a:pt x="505462" y="30033"/>
                  <a:pt x="497758" y="26288"/>
                  <a:pt x="489601" y="24063"/>
                </a:cubicBezTo>
                <a:cubicBezTo>
                  <a:pt x="390091" y="-3076"/>
                  <a:pt x="456756" y="18462"/>
                  <a:pt x="401369" y="0"/>
                </a:cubicBezTo>
                <a:cubicBezTo>
                  <a:pt x="382653" y="2674"/>
                  <a:pt x="363330" y="2588"/>
                  <a:pt x="345222" y="8021"/>
                </a:cubicBezTo>
                <a:cubicBezTo>
                  <a:pt x="335989" y="10791"/>
                  <a:pt x="328414" y="17715"/>
                  <a:pt x="321159" y="24063"/>
                </a:cubicBezTo>
                <a:cubicBezTo>
                  <a:pt x="295804" y="46248"/>
                  <a:pt x="280543" y="61050"/>
                  <a:pt x="265011" y="88231"/>
                </a:cubicBezTo>
                <a:cubicBezTo>
                  <a:pt x="259079" y="98613"/>
                  <a:pt x="256624" y="111129"/>
                  <a:pt x="248969" y="120315"/>
                </a:cubicBezTo>
                <a:cubicBezTo>
                  <a:pt x="242798" y="127721"/>
                  <a:pt x="232312" y="130186"/>
                  <a:pt x="224906" y="136358"/>
                </a:cubicBezTo>
                <a:cubicBezTo>
                  <a:pt x="216192" y="143620"/>
                  <a:pt x="208864" y="152400"/>
                  <a:pt x="200843" y="160421"/>
                </a:cubicBezTo>
                <a:cubicBezTo>
                  <a:pt x="185503" y="206440"/>
                  <a:pt x="203807" y="163486"/>
                  <a:pt x="168759" y="208547"/>
                </a:cubicBezTo>
                <a:cubicBezTo>
                  <a:pt x="156922" y="223766"/>
                  <a:pt x="147369" y="240631"/>
                  <a:pt x="136674" y="256673"/>
                </a:cubicBezTo>
                <a:lnTo>
                  <a:pt x="56464" y="376989"/>
                </a:lnTo>
                <a:cubicBezTo>
                  <a:pt x="51117" y="385010"/>
                  <a:pt x="43470" y="391907"/>
                  <a:pt x="40422" y="401052"/>
                </a:cubicBezTo>
                <a:cubicBezTo>
                  <a:pt x="37748" y="409073"/>
                  <a:pt x="36751" y="417865"/>
                  <a:pt x="32401" y="425115"/>
                </a:cubicBezTo>
                <a:cubicBezTo>
                  <a:pt x="28510" y="431600"/>
                  <a:pt x="21706" y="435810"/>
                  <a:pt x="16359" y="441158"/>
                </a:cubicBezTo>
                <a:cubicBezTo>
                  <a:pt x="-4384" y="503387"/>
                  <a:pt x="-6499" y="499882"/>
                  <a:pt x="16359" y="609600"/>
                </a:cubicBezTo>
                <a:cubicBezTo>
                  <a:pt x="20291" y="628475"/>
                  <a:pt x="42346" y="639435"/>
                  <a:pt x="48443" y="657726"/>
                </a:cubicBezTo>
                <a:cubicBezTo>
                  <a:pt x="61164" y="695888"/>
                  <a:pt x="58736" y="702676"/>
                  <a:pt x="80527" y="729915"/>
                </a:cubicBezTo>
                <a:cubicBezTo>
                  <a:pt x="85251" y="735820"/>
                  <a:pt x="92032" y="739908"/>
                  <a:pt x="96569" y="745958"/>
                </a:cubicBezTo>
                <a:cubicBezTo>
                  <a:pt x="108137" y="761382"/>
                  <a:pt x="117958" y="778042"/>
                  <a:pt x="128653" y="794084"/>
                </a:cubicBezTo>
                <a:cubicBezTo>
                  <a:pt x="134000" y="802105"/>
                  <a:pt x="137878" y="811331"/>
                  <a:pt x="144695" y="818147"/>
                </a:cubicBezTo>
                <a:lnTo>
                  <a:pt x="160738" y="834189"/>
                </a:lnTo>
                <a:cubicBezTo>
                  <a:pt x="166085" y="844884"/>
                  <a:pt x="169830" y="856543"/>
                  <a:pt x="176780" y="866273"/>
                </a:cubicBezTo>
                <a:cubicBezTo>
                  <a:pt x="183373" y="875504"/>
                  <a:pt x="193581" y="881622"/>
                  <a:pt x="200843" y="890337"/>
                </a:cubicBezTo>
                <a:cubicBezTo>
                  <a:pt x="207014" y="897743"/>
                  <a:pt x="210714" y="906994"/>
                  <a:pt x="216885" y="914400"/>
                </a:cubicBezTo>
                <a:cubicBezTo>
                  <a:pt x="224147" y="923114"/>
                  <a:pt x="233984" y="929509"/>
                  <a:pt x="240948" y="938463"/>
                </a:cubicBezTo>
                <a:cubicBezTo>
                  <a:pt x="285996" y="996382"/>
                  <a:pt x="251113" y="979283"/>
                  <a:pt x="297095" y="994610"/>
                </a:cubicBezTo>
                <a:cubicBezTo>
                  <a:pt x="324599" y="1035864"/>
                  <a:pt x="299003" y="1004156"/>
                  <a:pt x="337201" y="1034715"/>
                </a:cubicBezTo>
                <a:cubicBezTo>
                  <a:pt x="368153" y="1059478"/>
                  <a:pt x="337545" y="1047517"/>
                  <a:pt x="385327" y="1074821"/>
                </a:cubicBezTo>
                <a:cubicBezTo>
                  <a:pt x="392668" y="1079016"/>
                  <a:pt x="401619" y="1079511"/>
                  <a:pt x="409390" y="1082842"/>
                </a:cubicBezTo>
                <a:cubicBezTo>
                  <a:pt x="492005" y="1118248"/>
                  <a:pt x="380058" y="1078412"/>
                  <a:pt x="489601" y="1114926"/>
                </a:cubicBezTo>
                <a:lnTo>
                  <a:pt x="537727" y="1130968"/>
                </a:lnTo>
                <a:lnTo>
                  <a:pt x="561790" y="1138989"/>
                </a:lnTo>
                <a:cubicBezTo>
                  <a:pt x="585853" y="1136315"/>
                  <a:pt x="610137" y="1135176"/>
                  <a:pt x="633980" y="1130968"/>
                </a:cubicBezTo>
                <a:cubicBezTo>
                  <a:pt x="655692" y="1127136"/>
                  <a:pt x="677232" y="1121898"/>
                  <a:pt x="698148" y="1114926"/>
                </a:cubicBezTo>
                <a:cubicBezTo>
                  <a:pt x="714190" y="1109579"/>
                  <a:pt x="729693" y="1102200"/>
                  <a:pt x="746274" y="1098884"/>
                </a:cubicBezTo>
                <a:cubicBezTo>
                  <a:pt x="773011" y="1093537"/>
                  <a:pt x="800618" y="1091464"/>
                  <a:pt x="826485" y="1082842"/>
                </a:cubicBezTo>
                <a:cubicBezTo>
                  <a:pt x="834506" y="1080168"/>
                  <a:pt x="842391" y="1077046"/>
                  <a:pt x="850548" y="1074821"/>
                </a:cubicBezTo>
                <a:cubicBezTo>
                  <a:pt x="871819" y="1069020"/>
                  <a:pt x="893327" y="1064126"/>
                  <a:pt x="914716" y="1058779"/>
                </a:cubicBezTo>
                <a:cubicBezTo>
                  <a:pt x="925411" y="1056105"/>
                  <a:pt x="936343" y="1054244"/>
                  <a:pt x="946801" y="1050758"/>
                </a:cubicBezTo>
                <a:lnTo>
                  <a:pt x="970864" y="1042737"/>
                </a:lnTo>
                <a:lnTo>
                  <a:pt x="1043053" y="994610"/>
                </a:lnTo>
                <a:lnTo>
                  <a:pt x="1067116" y="978568"/>
                </a:lnTo>
                <a:cubicBezTo>
                  <a:pt x="1072464" y="970547"/>
                  <a:pt x="1075904" y="960853"/>
                  <a:pt x="1083159" y="954505"/>
                </a:cubicBezTo>
                <a:cubicBezTo>
                  <a:pt x="1097669" y="941809"/>
                  <a:pt x="1131285" y="922421"/>
                  <a:pt x="1131285" y="922421"/>
                </a:cubicBezTo>
                <a:cubicBezTo>
                  <a:pt x="1136632" y="914400"/>
                  <a:pt x="1146957" y="907991"/>
                  <a:pt x="1147327" y="898358"/>
                </a:cubicBezTo>
                <a:cubicBezTo>
                  <a:pt x="1149693" y="836850"/>
                  <a:pt x="1141672" y="775381"/>
                  <a:pt x="1139306" y="713873"/>
                </a:cubicBezTo>
                <a:cubicBezTo>
                  <a:pt x="1138998" y="705858"/>
                  <a:pt x="1139306" y="697831"/>
                  <a:pt x="1139306" y="689810"/>
                </a:cubicBezTo>
              </a:path>
            </a:pathLst>
          </a:custGeom>
          <a:solidFill>
            <a:srgbClr val="E917B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64695" y="5238145"/>
            <a:ext cx="3442485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 cervical spine x-ray; </a:t>
            </a:r>
          </a:p>
          <a:p>
            <a:r>
              <a:rPr lang="en-US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tissue density projecting in the posterior aspect of the nasopharyngeal airway, </a:t>
            </a:r>
            <a:r>
              <a:rPr lang="en-US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causing nasopharyngeal airway narrowing</a:t>
            </a:r>
            <a:endParaRPr lang="en-US" sz="1400" dirty="0">
              <a:solidFill>
                <a:srgbClr val="92D050"/>
              </a:solidFill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2556482" y="3023936"/>
            <a:ext cx="399939" cy="232610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74786" y="5254188"/>
            <a:ext cx="7816688" cy="9541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Plain CT of the paranasal sinuses; axial and sagittal reformates: </a:t>
            </a:r>
          </a:p>
          <a:p>
            <a:r>
              <a:rPr lang="en-US" sz="14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 tissue density projecting in the posterior aspect of the nasopharyngeal airway displacing the </a:t>
            </a:r>
            <a:r>
              <a:rPr lang="en-US" sz="1400" dirty="0" err="1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parapharyrngeal</a:t>
            </a:r>
            <a:r>
              <a:rPr lang="en-US" sz="14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fat space laterally</a:t>
            </a:r>
            <a:r>
              <a:rPr lang="en-US" sz="14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inseparable from the nasal </a:t>
            </a:r>
            <a:r>
              <a:rPr lang="en-US" sz="1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choana</a:t>
            </a:r>
            <a:r>
              <a:rPr lang="en-US" sz="1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adenoid tissue is compressed by the mass.</a:t>
            </a:r>
            <a:endParaRPr lang="en-US" sz="1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1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06" y="636843"/>
            <a:ext cx="3780426" cy="335106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Content Placeholder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0" y="652885"/>
            <a:ext cx="3577389" cy="335106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51" y="636843"/>
            <a:ext cx="4103989" cy="33510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1024185" y="2087786"/>
            <a:ext cx="328863" cy="144379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2732669" y="2049992"/>
            <a:ext cx="328863" cy="1443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195135" y="2020219"/>
            <a:ext cx="328863" cy="144379"/>
          </a:xfrm>
          <a:prstGeom prst="rightArrow">
            <a:avLst/>
          </a:prstGeom>
          <a:solidFill>
            <a:srgbClr val="E91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4-Point Star 9"/>
          <p:cNvSpPr/>
          <p:nvPr/>
        </p:nvSpPr>
        <p:spPr>
          <a:xfrm>
            <a:off x="9856477" y="2355692"/>
            <a:ext cx="128336" cy="160421"/>
          </a:xfrm>
          <a:prstGeom prst="star4">
            <a:avLst/>
          </a:prstGeom>
          <a:solidFill>
            <a:srgbClr val="E917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917B2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9272337" y="2355692"/>
            <a:ext cx="882316" cy="826169"/>
          </a:xfrm>
          <a:custGeom>
            <a:avLst/>
            <a:gdLst>
              <a:gd name="connsiteX0" fmla="*/ 312821 w 882316"/>
              <a:gd name="connsiteY0" fmla="*/ 0 h 826169"/>
              <a:gd name="connsiteX1" fmla="*/ 312821 w 882316"/>
              <a:gd name="connsiteY1" fmla="*/ 0 h 826169"/>
              <a:gd name="connsiteX2" fmla="*/ 409074 w 882316"/>
              <a:gd name="connsiteY2" fmla="*/ 80211 h 826169"/>
              <a:gd name="connsiteX3" fmla="*/ 425116 w 882316"/>
              <a:gd name="connsiteY3" fmla="*/ 104274 h 826169"/>
              <a:gd name="connsiteX4" fmla="*/ 457200 w 882316"/>
              <a:gd name="connsiteY4" fmla="*/ 120316 h 826169"/>
              <a:gd name="connsiteX5" fmla="*/ 481263 w 882316"/>
              <a:gd name="connsiteY5" fmla="*/ 136358 h 826169"/>
              <a:gd name="connsiteX6" fmla="*/ 505326 w 882316"/>
              <a:gd name="connsiteY6" fmla="*/ 144379 h 826169"/>
              <a:gd name="connsiteX7" fmla="*/ 553452 w 882316"/>
              <a:gd name="connsiteY7" fmla="*/ 184484 h 826169"/>
              <a:gd name="connsiteX8" fmla="*/ 577516 w 882316"/>
              <a:gd name="connsiteY8" fmla="*/ 192506 h 826169"/>
              <a:gd name="connsiteX9" fmla="*/ 625642 w 882316"/>
              <a:gd name="connsiteY9" fmla="*/ 224590 h 826169"/>
              <a:gd name="connsiteX10" fmla="*/ 649705 w 882316"/>
              <a:gd name="connsiteY10" fmla="*/ 240632 h 826169"/>
              <a:gd name="connsiteX11" fmla="*/ 673768 w 882316"/>
              <a:gd name="connsiteY11" fmla="*/ 264695 h 826169"/>
              <a:gd name="connsiteX12" fmla="*/ 697831 w 882316"/>
              <a:gd name="connsiteY12" fmla="*/ 280737 h 826169"/>
              <a:gd name="connsiteX13" fmla="*/ 737937 w 882316"/>
              <a:gd name="connsiteY13" fmla="*/ 320842 h 826169"/>
              <a:gd name="connsiteX14" fmla="*/ 762000 w 882316"/>
              <a:gd name="connsiteY14" fmla="*/ 336884 h 826169"/>
              <a:gd name="connsiteX15" fmla="*/ 778042 w 882316"/>
              <a:gd name="connsiteY15" fmla="*/ 352927 h 826169"/>
              <a:gd name="connsiteX16" fmla="*/ 826168 w 882316"/>
              <a:gd name="connsiteY16" fmla="*/ 385011 h 826169"/>
              <a:gd name="connsiteX17" fmla="*/ 842210 w 882316"/>
              <a:gd name="connsiteY17" fmla="*/ 409074 h 826169"/>
              <a:gd name="connsiteX18" fmla="*/ 866274 w 882316"/>
              <a:gd name="connsiteY18" fmla="*/ 425116 h 826169"/>
              <a:gd name="connsiteX19" fmla="*/ 882316 w 882316"/>
              <a:gd name="connsiteY19" fmla="*/ 473242 h 826169"/>
              <a:gd name="connsiteX20" fmla="*/ 874295 w 882316"/>
              <a:gd name="connsiteY20" fmla="*/ 729916 h 826169"/>
              <a:gd name="connsiteX21" fmla="*/ 866274 w 882316"/>
              <a:gd name="connsiteY21" fmla="*/ 762000 h 826169"/>
              <a:gd name="connsiteX22" fmla="*/ 850231 w 882316"/>
              <a:gd name="connsiteY22" fmla="*/ 778042 h 826169"/>
              <a:gd name="connsiteX23" fmla="*/ 834189 w 882316"/>
              <a:gd name="connsiteY23" fmla="*/ 802106 h 826169"/>
              <a:gd name="connsiteX24" fmla="*/ 786063 w 882316"/>
              <a:gd name="connsiteY24" fmla="*/ 826169 h 826169"/>
              <a:gd name="connsiteX25" fmla="*/ 721895 w 882316"/>
              <a:gd name="connsiteY25" fmla="*/ 810127 h 826169"/>
              <a:gd name="connsiteX26" fmla="*/ 681789 w 882316"/>
              <a:gd name="connsiteY26" fmla="*/ 778042 h 826169"/>
              <a:gd name="connsiteX27" fmla="*/ 633663 w 882316"/>
              <a:gd name="connsiteY27" fmla="*/ 762000 h 826169"/>
              <a:gd name="connsiteX28" fmla="*/ 585537 w 882316"/>
              <a:gd name="connsiteY28" fmla="*/ 745958 h 826169"/>
              <a:gd name="connsiteX29" fmla="*/ 561474 w 882316"/>
              <a:gd name="connsiteY29" fmla="*/ 737937 h 826169"/>
              <a:gd name="connsiteX30" fmla="*/ 441158 w 882316"/>
              <a:gd name="connsiteY30" fmla="*/ 729916 h 826169"/>
              <a:gd name="connsiteX31" fmla="*/ 385010 w 882316"/>
              <a:gd name="connsiteY31" fmla="*/ 713874 h 826169"/>
              <a:gd name="connsiteX32" fmla="*/ 360947 w 882316"/>
              <a:gd name="connsiteY32" fmla="*/ 705853 h 826169"/>
              <a:gd name="connsiteX33" fmla="*/ 288758 w 882316"/>
              <a:gd name="connsiteY33" fmla="*/ 649706 h 826169"/>
              <a:gd name="connsiteX34" fmla="*/ 264695 w 882316"/>
              <a:gd name="connsiteY34" fmla="*/ 633663 h 826169"/>
              <a:gd name="connsiteX35" fmla="*/ 240631 w 882316"/>
              <a:gd name="connsiteY35" fmla="*/ 601579 h 826169"/>
              <a:gd name="connsiteX36" fmla="*/ 216568 w 882316"/>
              <a:gd name="connsiteY36" fmla="*/ 577516 h 826169"/>
              <a:gd name="connsiteX37" fmla="*/ 200526 w 882316"/>
              <a:gd name="connsiteY37" fmla="*/ 553453 h 826169"/>
              <a:gd name="connsiteX38" fmla="*/ 176463 w 882316"/>
              <a:gd name="connsiteY38" fmla="*/ 529390 h 826169"/>
              <a:gd name="connsiteX39" fmla="*/ 160421 w 882316"/>
              <a:gd name="connsiteY39" fmla="*/ 505327 h 826169"/>
              <a:gd name="connsiteX40" fmla="*/ 144379 w 882316"/>
              <a:gd name="connsiteY40" fmla="*/ 489284 h 826169"/>
              <a:gd name="connsiteX41" fmla="*/ 112295 w 882316"/>
              <a:gd name="connsiteY41" fmla="*/ 441158 h 826169"/>
              <a:gd name="connsiteX42" fmla="*/ 80210 w 882316"/>
              <a:gd name="connsiteY42" fmla="*/ 401053 h 826169"/>
              <a:gd name="connsiteX43" fmla="*/ 64168 w 882316"/>
              <a:gd name="connsiteY43" fmla="*/ 352927 h 826169"/>
              <a:gd name="connsiteX44" fmla="*/ 32084 w 882316"/>
              <a:gd name="connsiteY44" fmla="*/ 304800 h 826169"/>
              <a:gd name="connsiteX45" fmla="*/ 8021 w 882316"/>
              <a:gd name="connsiteY45" fmla="*/ 256674 h 826169"/>
              <a:gd name="connsiteX46" fmla="*/ 0 w 882316"/>
              <a:gd name="connsiteY46" fmla="*/ 224590 h 826169"/>
              <a:gd name="connsiteX47" fmla="*/ 8021 w 882316"/>
              <a:gd name="connsiteY47" fmla="*/ 160421 h 826169"/>
              <a:gd name="connsiteX48" fmla="*/ 80210 w 882316"/>
              <a:gd name="connsiteY48" fmla="*/ 104274 h 826169"/>
              <a:gd name="connsiteX49" fmla="*/ 104274 w 882316"/>
              <a:gd name="connsiteY49" fmla="*/ 88232 h 826169"/>
              <a:gd name="connsiteX50" fmla="*/ 128337 w 882316"/>
              <a:gd name="connsiteY50" fmla="*/ 72190 h 826169"/>
              <a:gd name="connsiteX51" fmla="*/ 200526 w 882316"/>
              <a:gd name="connsiteY51" fmla="*/ 48127 h 826169"/>
              <a:gd name="connsiteX52" fmla="*/ 224589 w 882316"/>
              <a:gd name="connsiteY52" fmla="*/ 40106 h 826169"/>
              <a:gd name="connsiteX53" fmla="*/ 368968 w 882316"/>
              <a:gd name="connsiteY53" fmla="*/ 24063 h 826169"/>
              <a:gd name="connsiteX54" fmla="*/ 360947 w 882316"/>
              <a:gd name="connsiteY54" fmla="*/ 56148 h 826169"/>
              <a:gd name="connsiteX55" fmla="*/ 312821 w 882316"/>
              <a:gd name="connsiteY55" fmla="*/ 0 h 826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882316" h="826169">
                <a:moveTo>
                  <a:pt x="312821" y="0"/>
                </a:moveTo>
                <a:lnTo>
                  <a:pt x="312821" y="0"/>
                </a:lnTo>
                <a:cubicBezTo>
                  <a:pt x="390989" y="78169"/>
                  <a:pt x="352726" y="61429"/>
                  <a:pt x="409074" y="80211"/>
                </a:cubicBezTo>
                <a:cubicBezTo>
                  <a:pt x="414421" y="88232"/>
                  <a:pt x="417710" y="98103"/>
                  <a:pt x="425116" y="104274"/>
                </a:cubicBezTo>
                <a:cubicBezTo>
                  <a:pt x="434302" y="111929"/>
                  <a:pt x="446818" y="114384"/>
                  <a:pt x="457200" y="120316"/>
                </a:cubicBezTo>
                <a:cubicBezTo>
                  <a:pt x="465570" y="125099"/>
                  <a:pt x="472641" y="132047"/>
                  <a:pt x="481263" y="136358"/>
                </a:cubicBezTo>
                <a:cubicBezTo>
                  <a:pt x="488825" y="140139"/>
                  <a:pt x="497764" y="140598"/>
                  <a:pt x="505326" y="144379"/>
                </a:cubicBezTo>
                <a:cubicBezTo>
                  <a:pt x="557809" y="170621"/>
                  <a:pt x="500236" y="149007"/>
                  <a:pt x="553452" y="184484"/>
                </a:cubicBezTo>
                <a:cubicBezTo>
                  <a:pt x="560487" y="189174"/>
                  <a:pt x="570125" y="188400"/>
                  <a:pt x="577516" y="192506"/>
                </a:cubicBezTo>
                <a:cubicBezTo>
                  <a:pt x="594370" y="201869"/>
                  <a:pt x="609600" y="213895"/>
                  <a:pt x="625642" y="224590"/>
                </a:cubicBezTo>
                <a:cubicBezTo>
                  <a:pt x="633663" y="229937"/>
                  <a:pt x="642888" y="233815"/>
                  <a:pt x="649705" y="240632"/>
                </a:cubicBezTo>
                <a:cubicBezTo>
                  <a:pt x="657726" y="248653"/>
                  <a:pt x="665054" y="257433"/>
                  <a:pt x="673768" y="264695"/>
                </a:cubicBezTo>
                <a:cubicBezTo>
                  <a:pt x="681174" y="270866"/>
                  <a:pt x="690576" y="274389"/>
                  <a:pt x="697831" y="280737"/>
                </a:cubicBezTo>
                <a:cubicBezTo>
                  <a:pt x="712059" y="293187"/>
                  <a:pt x="722206" y="310355"/>
                  <a:pt x="737937" y="320842"/>
                </a:cubicBezTo>
                <a:cubicBezTo>
                  <a:pt x="745958" y="326189"/>
                  <a:pt x="754472" y="330862"/>
                  <a:pt x="762000" y="336884"/>
                </a:cubicBezTo>
                <a:cubicBezTo>
                  <a:pt x="767905" y="341608"/>
                  <a:pt x="771992" y="348389"/>
                  <a:pt x="778042" y="352927"/>
                </a:cubicBezTo>
                <a:cubicBezTo>
                  <a:pt x="793466" y="364495"/>
                  <a:pt x="826168" y="385011"/>
                  <a:pt x="826168" y="385011"/>
                </a:cubicBezTo>
                <a:cubicBezTo>
                  <a:pt x="831515" y="393032"/>
                  <a:pt x="835393" y="402258"/>
                  <a:pt x="842210" y="409074"/>
                </a:cubicBezTo>
                <a:cubicBezTo>
                  <a:pt x="849027" y="415891"/>
                  <a:pt x="861165" y="416941"/>
                  <a:pt x="866274" y="425116"/>
                </a:cubicBezTo>
                <a:cubicBezTo>
                  <a:pt x="875236" y="439455"/>
                  <a:pt x="882316" y="473242"/>
                  <a:pt x="882316" y="473242"/>
                </a:cubicBezTo>
                <a:cubicBezTo>
                  <a:pt x="879642" y="558800"/>
                  <a:pt x="879043" y="644448"/>
                  <a:pt x="874295" y="729916"/>
                </a:cubicBezTo>
                <a:cubicBezTo>
                  <a:pt x="873684" y="740923"/>
                  <a:pt x="871204" y="752140"/>
                  <a:pt x="866274" y="762000"/>
                </a:cubicBezTo>
                <a:cubicBezTo>
                  <a:pt x="862892" y="768764"/>
                  <a:pt x="854955" y="772137"/>
                  <a:pt x="850231" y="778042"/>
                </a:cubicBezTo>
                <a:cubicBezTo>
                  <a:pt x="844209" y="785570"/>
                  <a:pt x="841006" y="795289"/>
                  <a:pt x="834189" y="802106"/>
                </a:cubicBezTo>
                <a:cubicBezTo>
                  <a:pt x="818641" y="817655"/>
                  <a:pt x="805634" y="819645"/>
                  <a:pt x="786063" y="826169"/>
                </a:cubicBezTo>
                <a:cubicBezTo>
                  <a:pt x="777438" y="824444"/>
                  <a:pt x="734227" y="817526"/>
                  <a:pt x="721895" y="810127"/>
                </a:cubicBezTo>
                <a:cubicBezTo>
                  <a:pt x="674277" y="781556"/>
                  <a:pt x="743703" y="805559"/>
                  <a:pt x="681789" y="778042"/>
                </a:cubicBezTo>
                <a:cubicBezTo>
                  <a:pt x="666337" y="771174"/>
                  <a:pt x="649705" y="767347"/>
                  <a:pt x="633663" y="762000"/>
                </a:cubicBezTo>
                <a:lnTo>
                  <a:pt x="585537" y="745958"/>
                </a:lnTo>
                <a:cubicBezTo>
                  <a:pt x="577516" y="743284"/>
                  <a:pt x="569910" y="738499"/>
                  <a:pt x="561474" y="737937"/>
                </a:cubicBezTo>
                <a:lnTo>
                  <a:pt x="441158" y="729916"/>
                </a:lnTo>
                <a:cubicBezTo>
                  <a:pt x="383464" y="710685"/>
                  <a:pt x="455512" y="734017"/>
                  <a:pt x="385010" y="713874"/>
                </a:cubicBezTo>
                <a:cubicBezTo>
                  <a:pt x="376880" y="711551"/>
                  <a:pt x="368338" y="709959"/>
                  <a:pt x="360947" y="705853"/>
                </a:cubicBezTo>
                <a:cubicBezTo>
                  <a:pt x="287972" y="665311"/>
                  <a:pt x="335521" y="688676"/>
                  <a:pt x="288758" y="649706"/>
                </a:cubicBezTo>
                <a:cubicBezTo>
                  <a:pt x="281352" y="643534"/>
                  <a:pt x="271512" y="640480"/>
                  <a:pt x="264695" y="633663"/>
                </a:cubicBezTo>
                <a:cubicBezTo>
                  <a:pt x="255242" y="624210"/>
                  <a:pt x="249331" y="611729"/>
                  <a:pt x="240631" y="601579"/>
                </a:cubicBezTo>
                <a:cubicBezTo>
                  <a:pt x="233249" y="592967"/>
                  <a:pt x="223830" y="586230"/>
                  <a:pt x="216568" y="577516"/>
                </a:cubicBezTo>
                <a:cubicBezTo>
                  <a:pt x="210397" y="570110"/>
                  <a:pt x="206697" y="560859"/>
                  <a:pt x="200526" y="553453"/>
                </a:cubicBezTo>
                <a:cubicBezTo>
                  <a:pt x="193264" y="544739"/>
                  <a:pt x="183725" y="538104"/>
                  <a:pt x="176463" y="529390"/>
                </a:cubicBezTo>
                <a:cubicBezTo>
                  <a:pt x="170292" y="521984"/>
                  <a:pt x="166443" y="512855"/>
                  <a:pt x="160421" y="505327"/>
                </a:cubicBezTo>
                <a:cubicBezTo>
                  <a:pt x="155697" y="499422"/>
                  <a:pt x="148916" y="495334"/>
                  <a:pt x="144379" y="489284"/>
                </a:cubicBezTo>
                <a:cubicBezTo>
                  <a:pt x="132811" y="473860"/>
                  <a:pt x="125929" y="454791"/>
                  <a:pt x="112295" y="441158"/>
                </a:cubicBezTo>
                <a:cubicBezTo>
                  <a:pt x="98960" y="427824"/>
                  <a:pt x="88305" y="419268"/>
                  <a:pt x="80210" y="401053"/>
                </a:cubicBezTo>
                <a:cubicBezTo>
                  <a:pt x="73342" y="385601"/>
                  <a:pt x="73548" y="366997"/>
                  <a:pt x="64168" y="352927"/>
                </a:cubicBezTo>
                <a:cubicBezTo>
                  <a:pt x="53473" y="336885"/>
                  <a:pt x="38181" y="323091"/>
                  <a:pt x="32084" y="304800"/>
                </a:cubicBezTo>
                <a:cubicBezTo>
                  <a:pt x="21015" y="271592"/>
                  <a:pt x="28753" y="287772"/>
                  <a:pt x="8021" y="256674"/>
                </a:cubicBezTo>
                <a:cubicBezTo>
                  <a:pt x="5347" y="245979"/>
                  <a:pt x="0" y="235614"/>
                  <a:pt x="0" y="224590"/>
                </a:cubicBezTo>
                <a:cubicBezTo>
                  <a:pt x="0" y="203034"/>
                  <a:pt x="654" y="180679"/>
                  <a:pt x="8021" y="160421"/>
                </a:cubicBezTo>
                <a:cubicBezTo>
                  <a:pt x="14052" y="143835"/>
                  <a:pt x="76466" y="106770"/>
                  <a:pt x="80210" y="104274"/>
                </a:cubicBezTo>
                <a:lnTo>
                  <a:pt x="104274" y="88232"/>
                </a:lnTo>
                <a:cubicBezTo>
                  <a:pt x="112295" y="82885"/>
                  <a:pt x="119192" y="75238"/>
                  <a:pt x="128337" y="72190"/>
                </a:cubicBezTo>
                <a:lnTo>
                  <a:pt x="200526" y="48127"/>
                </a:lnTo>
                <a:lnTo>
                  <a:pt x="224589" y="40106"/>
                </a:lnTo>
                <a:cubicBezTo>
                  <a:pt x="270879" y="-6187"/>
                  <a:pt x="233068" y="24063"/>
                  <a:pt x="368968" y="24063"/>
                </a:cubicBezTo>
                <a:lnTo>
                  <a:pt x="360947" y="56148"/>
                </a:lnTo>
                <a:lnTo>
                  <a:pt x="312821" y="0"/>
                </a:lnTo>
                <a:close/>
              </a:path>
            </a:pathLst>
          </a:custGeom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060" y="4524518"/>
            <a:ext cx="11758580" cy="160043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Enhanced MRI of the neck;</a:t>
            </a:r>
          </a:p>
          <a:p>
            <a:r>
              <a:rPr lang="en-US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 T2 WI: </a:t>
            </a:r>
            <a:r>
              <a:rPr lang="en-US" sz="1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Well-defined mass arising from the nasopharyngeal mucosa, exhibiting high T2 weighted images , displacing the nasopharyngeal airway laterally, with no invasion. 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Axial T1 WI post-contrast: </a:t>
            </a:r>
            <a:r>
              <a:rPr lang="en-US" sz="14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heterogeneous enhancement of the mass, no features of vascular, </a:t>
            </a:r>
            <a:r>
              <a:rPr lang="en-US" sz="1400" dirty="0" err="1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perineural</a:t>
            </a:r>
            <a:r>
              <a:rPr lang="en-US" sz="1400" dirty="0">
                <a:solidFill>
                  <a:srgbClr val="E917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bony invasion.</a:t>
            </a:r>
          </a:p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Sagittal T1 WI  post-contrast: </a:t>
            </a:r>
            <a:r>
              <a:rPr lang="en-US" sz="1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Compression of the adenoid tissue, with extension to the nasal cavity. No extension to the oral cavity. Severe narrowing of the nasopharyngeal airway.</a:t>
            </a:r>
          </a:p>
          <a:p>
            <a:endParaRPr lang="en-US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7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9033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Literature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47" y="1299410"/>
            <a:ext cx="11927305" cy="53340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Rijn RR, Wilde JC, Bras J, et al. Imaging findings in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noncraniofacial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childhood rhabdomyosarcoma.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Pediatr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Radiol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2008;38:617–634.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10.1007/s00247-008-0751-y. 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Stevens MC, Rey A, Bouvet N, et al. Treatment of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nonmetastatic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rhabdomyosarcoma in childhood and adolescence: third study of the International Society of Paediatric Oncology—SIOP Malignant Mesenchymal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Tumor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89. J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2005;23:</a:t>
            </a:r>
            <a:r>
              <a:rPr lang="en-GB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2618–2628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10.1200/JCO.2005.08.130. 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Hicks J,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Flaitz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Rhabdomyosarcoma of the head and neck in children. Oral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Oncol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2002;38:450–459.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10.1016/S1368-8375(01)00105-1. 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 EE, Valenzuela RF, Kumar AJ, et al. Imaging and clinical spectrum of rhabdomyosarcoma in children.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Clin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Imaging. 2000;24:257–262.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GB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10.1016/S0899-7071(00)00222-9.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N Healy, M F Borg.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Paediatric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nasopharyngeal rhabdomyosarcoma: A case series and literature review. Journal of medical imaging and radiation oncology. doi:10.1111/j.1754-9485.2010.02187.x.</a:t>
            </a:r>
          </a:p>
        </p:txBody>
      </p:sp>
    </p:spTree>
    <p:extLst>
      <p:ext uri="{BB962C8B-B14F-4D97-AF65-F5344CB8AC3E}">
        <p14:creationId xmlns:p14="http://schemas.microsoft.com/office/powerpoint/2010/main" val="1704494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1751</TotalTime>
  <Words>492</Words>
  <Application>Microsoft Office PowerPoint</Application>
  <PresentationFormat>Widescreen</PresentationFormat>
  <Paragraphs>55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Nasopharyngeal Rhabdomyosarcoma in pediatric patient in complete remission with imaging surveillance for 14 years</vt:lpstr>
      <vt:lpstr>PowerPoint Presentation</vt:lpstr>
      <vt:lpstr>PowerPoint Presentation</vt:lpstr>
      <vt:lpstr>PowerPoint Presentation</vt:lpstr>
      <vt:lpstr> Literature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Nasopharyngeal Rhabdomyosarcoma in pediatric patient with imaging surveillance for 13 years.</dc:title>
  <dc:creator>Medtst</dc:creator>
  <cp:lastModifiedBy>Abbas Kanjeta</cp:lastModifiedBy>
  <cp:revision>36</cp:revision>
  <dcterms:created xsi:type="dcterms:W3CDTF">2025-01-12T08:24:10Z</dcterms:created>
  <dcterms:modified xsi:type="dcterms:W3CDTF">2025-02-06T07:08:26Z</dcterms:modified>
</cp:coreProperties>
</file>