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60" r:id="rId1"/>
  </p:sldMasterIdLst>
  <p:notesMasterIdLst>
    <p:notesMasterId r:id="rId6"/>
  </p:notesMasterIdLst>
  <p:sldIdLst>
    <p:sldId id="1027" r:id="rId2"/>
    <p:sldId id="1029" r:id="rId3"/>
    <p:sldId id="1025" r:id="rId4"/>
    <p:sldId id="753"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laa gouda" initials="wg" lastIdx="3" clrIdx="0">
    <p:extLst>
      <p:ext uri="{19B8F6BF-5375-455C-9EA6-DF929625EA0E}">
        <p15:presenceInfo xmlns:p15="http://schemas.microsoft.com/office/powerpoint/2012/main" userId="03ce6102ce19002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37B833-6B17-42C8-980D-53E6F4DF4A9E}" v="63" dt="2025-01-12T16:23:37.3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54" autoAdjust="0"/>
    <p:restoredTop sz="93545" autoAdjust="0"/>
  </p:normalViewPr>
  <p:slideViewPr>
    <p:cSldViewPr snapToGrid="0">
      <p:cViewPr>
        <p:scale>
          <a:sx n="58" d="100"/>
          <a:sy n="58" d="100"/>
        </p:scale>
        <p:origin x="2610" y="11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286301-CF30-4E59-8F3D-F169E81BFD08}" type="datetimeFigureOut">
              <a:rPr lang="en-US" smtClean="0"/>
              <a:t>2/6/2025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1DFCCA-DC5F-4DED-9DAE-9D6B1E8DF677}" type="slidenum">
              <a:rPr lang="en-US" smtClean="0"/>
              <a:t>‹#›</a:t>
            </a:fld>
            <a:endParaRPr lang="en-US"/>
          </a:p>
        </p:txBody>
      </p:sp>
    </p:spTree>
    <p:extLst>
      <p:ext uri="{BB962C8B-B14F-4D97-AF65-F5344CB8AC3E}">
        <p14:creationId xmlns:p14="http://schemas.microsoft.com/office/powerpoint/2010/main" val="3348197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71DFCCA-DC5F-4DED-9DAE-9D6B1E8DF677}" type="slidenum">
              <a:rPr lang="en-US" smtClean="0"/>
              <a:t>3</a:t>
            </a:fld>
            <a:endParaRPr lang="en-US"/>
          </a:p>
        </p:txBody>
      </p:sp>
    </p:spTree>
    <p:extLst>
      <p:ext uri="{BB962C8B-B14F-4D97-AF65-F5344CB8AC3E}">
        <p14:creationId xmlns:p14="http://schemas.microsoft.com/office/powerpoint/2010/main" val="858772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71DFCCA-DC5F-4DED-9DAE-9D6B1E8DF677}" type="slidenum">
              <a:rPr lang="en-US" smtClean="0"/>
              <a:t>4</a:t>
            </a:fld>
            <a:endParaRPr lang="en-US"/>
          </a:p>
        </p:txBody>
      </p:sp>
    </p:spTree>
    <p:extLst>
      <p:ext uri="{BB962C8B-B14F-4D97-AF65-F5344CB8AC3E}">
        <p14:creationId xmlns:p14="http://schemas.microsoft.com/office/powerpoint/2010/main" val="351053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2068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8918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44951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86134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shade val="82000"/>
                  </a:schemeClr>
                </a:solidFill>
              </a:defRPr>
            </a:lvl1pPr>
            <a:lvl2pPr marL="457200" indent="0">
              <a:buNone/>
              <a:defRPr sz="2000">
                <a:solidFill>
                  <a:schemeClr val="tx1">
                    <a:shade val="82000"/>
                  </a:schemeClr>
                </a:solidFill>
              </a:defRPr>
            </a:lvl2pPr>
            <a:lvl3pPr marL="914400" indent="0">
              <a:buNone/>
              <a:defRPr sz="1800">
                <a:solidFill>
                  <a:schemeClr val="tx1">
                    <a:shade val="82000"/>
                  </a:schemeClr>
                </a:solidFill>
              </a:defRPr>
            </a:lvl3pPr>
            <a:lvl4pPr marL="1371600" indent="0">
              <a:buNone/>
              <a:defRPr sz="1600">
                <a:solidFill>
                  <a:schemeClr val="tx1">
                    <a:shade val="82000"/>
                  </a:schemeClr>
                </a:solidFill>
              </a:defRPr>
            </a:lvl4pPr>
            <a:lvl5pPr marL="1828800" indent="0">
              <a:buNone/>
              <a:defRPr sz="1600">
                <a:solidFill>
                  <a:schemeClr val="tx1">
                    <a:shade val="82000"/>
                  </a:schemeClr>
                </a:solidFill>
              </a:defRPr>
            </a:lvl5pPr>
            <a:lvl6pPr marL="2286000" indent="0">
              <a:buNone/>
              <a:defRPr sz="1600">
                <a:solidFill>
                  <a:schemeClr val="tx1">
                    <a:shade val="82000"/>
                  </a:schemeClr>
                </a:solidFill>
              </a:defRPr>
            </a:lvl6pPr>
            <a:lvl7pPr marL="2743200" indent="0">
              <a:buNone/>
              <a:defRPr sz="1600">
                <a:solidFill>
                  <a:schemeClr val="tx1">
                    <a:shade val="82000"/>
                  </a:schemeClr>
                </a:solidFill>
              </a:defRPr>
            </a:lvl7pPr>
            <a:lvl8pPr marL="3200400" indent="0">
              <a:buNone/>
              <a:defRPr sz="1600">
                <a:solidFill>
                  <a:schemeClr val="tx1">
                    <a:shade val="82000"/>
                  </a:schemeClr>
                </a:solidFill>
              </a:defRPr>
            </a:lvl8pPr>
            <a:lvl9pPr marL="3657600" indent="0">
              <a:buNone/>
              <a:defRPr sz="1600">
                <a:solidFill>
                  <a:schemeClr val="tx1">
                    <a:shade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31758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94523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58521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01212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86563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7598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97759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shade val="82000"/>
                  </a:schemeClr>
                </a:solidFill>
              </a:defRPr>
            </a:lvl1pPr>
          </a:lstStyle>
          <a:p>
            <a:fld id="{B61BEF0D-F0BB-DE4B-95CE-6DB70DBA9567}" type="datetimeFigureOut">
              <a:rPr lang="en-US" smtClean="0"/>
              <a:pPr/>
              <a:t>2/6/2025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shade val="82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hade val="82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09725245"/>
      </p:ext>
    </p:extLst>
  </p:cSld>
  <p:clrMap bg1="dk1" tx1="lt1" bg2="dk2" tx2="lt2" accent1="accent1" accent2="accent2" accent3="accent3" accent4="accent4" accent5="accent5" accent6="accent6" hlink="hlink" folHlink="folHlink"/>
  <p:sldLayoutIdLst>
    <p:sldLayoutId id="2147483861" r:id="rId1"/>
    <p:sldLayoutId id="2147483862" r:id="rId2"/>
    <p:sldLayoutId id="2147483863" r:id="rId3"/>
    <p:sldLayoutId id="2147483864" r:id="rId4"/>
    <p:sldLayoutId id="2147483865" r:id="rId5"/>
    <p:sldLayoutId id="2147483866" r:id="rId6"/>
    <p:sldLayoutId id="2147483867" r:id="rId7"/>
    <p:sldLayoutId id="2147483868" r:id="rId8"/>
    <p:sldLayoutId id="2147483869" r:id="rId9"/>
    <p:sldLayoutId id="2147483870" r:id="rId10"/>
    <p:sldLayoutId id="21474838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radiopaedia.org/articles/chordoma?lang=gb"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eg"/><Relationship Id="rId7"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jpg"/><Relationship Id="rId10" Type="http://schemas.openxmlformats.org/officeDocument/2006/relationships/image" Target="../media/image9.jpg"/><Relationship Id="rId4" Type="http://schemas.openxmlformats.org/officeDocument/2006/relationships/image" Target="../media/image3.jpg"/><Relationship Id="rId9" Type="http://schemas.openxmlformats.org/officeDocument/2006/relationships/image" Target="../media/image8.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BA270-00E0-93ED-844F-DFF76D718562}"/>
              </a:ext>
            </a:extLst>
          </p:cNvPr>
          <p:cNvSpPr>
            <a:spLocks noGrp="1"/>
          </p:cNvSpPr>
          <p:nvPr>
            <p:ph type="title"/>
          </p:nvPr>
        </p:nvSpPr>
        <p:spPr>
          <a:xfrm>
            <a:off x="308472" y="365125"/>
            <a:ext cx="11045328" cy="1325563"/>
          </a:xfrm>
        </p:spPr>
        <p:txBody>
          <a:bodyPr>
            <a:normAutofit fontScale="90000"/>
          </a:bodyPr>
          <a:lstStyle/>
          <a:p>
            <a:br>
              <a:rPr lang="en-GB" sz="4800" b="1" dirty="0">
                <a:solidFill>
                  <a:srgbClr val="FF0000"/>
                </a:solidFill>
                <a:latin typeface="Arial Black" panose="020B0A04020102020204" pitchFamily="34" charset="0"/>
              </a:rPr>
            </a:br>
            <a:r>
              <a:rPr lang="en-GB" sz="4800" b="1" dirty="0">
                <a:solidFill>
                  <a:srgbClr val="FF0000"/>
                </a:solidFill>
                <a:latin typeface="Arial Black" panose="020B0A04020102020204" pitchFamily="34" charset="0"/>
              </a:rPr>
              <a:t>INTRADURAL CHORDOMA </a:t>
            </a:r>
            <a:br>
              <a:rPr lang="en-GB" sz="4800" b="1" dirty="0">
                <a:solidFill>
                  <a:srgbClr val="FF0000"/>
                </a:solidFill>
                <a:latin typeface="Arial Black" panose="020B0A04020102020204" pitchFamily="34" charset="0"/>
              </a:rPr>
            </a:br>
            <a:r>
              <a:rPr lang="en-GB" sz="4800" b="1" dirty="0">
                <a:solidFill>
                  <a:srgbClr val="FF0000"/>
                </a:solidFill>
                <a:latin typeface="Arial Black" panose="020B0A04020102020204" pitchFamily="34" charset="0"/>
              </a:rPr>
              <a:t>A Case Report</a:t>
            </a:r>
            <a:br>
              <a:rPr lang="en-GB" sz="4800" b="1" dirty="0">
                <a:solidFill>
                  <a:srgbClr val="FF0000"/>
                </a:solidFill>
                <a:latin typeface="Arial Black" panose="020B0A04020102020204" pitchFamily="34" charset="0"/>
              </a:rPr>
            </a:br>
            <a:endParaRPr lang="en-GB" sz="4800" b="1" dirty="0">
              <a:solidFill>
                <a:srgbClr val="FF0000"/>
              </a:solidFill>
              <a:latin typeface="Arial Black" panose="020B0A04020102020204" pitchFamily="34" charset="0"/>
            </a:endParaRPr>
          </a:p>
        </p:txBody>
      </p:sp>
      <p:sp>
        <p:nvSpPr>
          <p:cNvPr id="3" name="Content Placeholder 2">
            <a:extLst>
              <a:ext uri="{FF2B5EF4-FFF2-40B4-BE49-F238E27FC236}">
                <a16:creationId xmlns:a16="http://schemas.microsoft.com/office/drawing/2014/main" id="{F9361935-D621-DD1C-2994-F120BECFFC52}"/>
              </a:ext>
            </a:extLst>
          </p:cNvPr>
          <p:cNvSpPr>
            <a:spLocks noGrp="1"/>
          </p:cNvSpPr>
          <p:nvPr>
            <p:ph idx="1"/>
          </p:nvPr>
        </p:nvSpPr>
        <p:spPr>
          <a:xfrm>
            <a:off x="308472" y="2094558"/>
            <a:ext cx="10940143" cy="2668883"/>
          </a:xfrm>
        </p:spPr>
        <p:txBody>
          <a:bodyPr>
            <a:normAutofit fontScale="70000" lnSpcReduction="20000"/>
          </a:bodyPr>
          <a:lstStyle/>
          <a:p>
            <a:pPr marL="0" indent="0">
              <a:buNone/>
            </a:pPr>
            <a:endParaRPr lang="en-US" sz="3000" b="1" dirty="0"/>
          </a:p>
          <a:p>
            <a:pPr marL="0" indent="0">
              <a:buNone/>
            </a:pPr>
            <a:r>
              <a:rPr lang="en-US" sz="3400" b="1" dirty="0">
                <a:latin typeface="+mj-lt"/>
              </a:rPr>
              <a:t>WALAA  ABDULLAH </a:t>
            </a:r>
            <a:r>
              <a:rPr lang="en-GB" sz="3400" b="1" kern="100" dirty="0">
                <a:effectLst/>
                <a:latin typeface="+mj-lt"/>
                <a:ea typeface="Aptos" panose="020B0004020202020204" pitchFamily="34" charset="0"/>
                <a:cs typeface="Arial" panose="020B0604020202020204" pitchFamily="34" charset="0"/>
              </a:rPr>
              <a:t>GOUDA</a:t>
            </a:r>
            <a:r>
              <a:rPr lang="en-GB" sz="3400" b="1" kern="100" baseline="30000" dirty="0">
                <a:effectLst/>
                <a:latin typeface="+mj-lt"/>
                <a:ea typeface="Aptos" panose="020B0004020202020204" pitchFamily="34" charset="0"/>
                <a:cs typeface="Arial" panose="020B0604020202020204" pitchFamily="34" charset="0"/>
              </a:rPr>
              <a:t>1 </a:t>
            </a:r>
            <a:r>
              <a:rPr lang="en-GB" sz="3400" b="1" dirty="0">
                <a:latin typeface="+mj-lt"/>
              </a:rPr>
              <a:t>and  </a:t>
            </a:r>
            <a:r>
              <a:rPr lang="en-US" sz="3400" b="1" dirty="0">
                <a:latin typeface="+mj-lt"/>
              </a:rPr>
              <a:t>OMAR </a:t>
            </a:r>
            <a:r>
              <a:rPr lang="en-GB" sz="3400" b="1" kern="100" dirty="0">
                <a:effectLst/>
                <a:latin typeface="+mj-lt"/>
                <a:ea typeface="Aptos" panose="020B0004020202020204" pitchFamily="34" charset="0"/>
                <a:cs typeface="Arial" panose="020B0604020202020204" pitchFamily="34" charset="0"/>
              </a:rPr>
              <a:t>ABDELATY</a:t>
            </a:r>
            <a:r>
              <a:rPr lang="en-GB" sz="3400" b="1" kern="100" baseline="30000" dirty="0">
                <a:effectLst/>
                <a:latin typeface="+mj-lt"/>
                <a:ea typeface="Aptos" panose="020B0004020202020204" pitchFamily="34" charset="0"/>
                <a:cs typeface="Arial" panose="020B0604020202020204" pitchFamily="34" charset="0"/>
              </a:rPr>
              <a:t>2</a:t>
            </a:r>
          </a:p>
          <a:p>
            <a:pPr marL="0" indent="0">
              <a:buNone/>
            </a:pPr>
            <a:endParaRPr lang="en-US" sz="3400" b="1" dirty="0">
              <a:latin typeface="+mj-lt"/>
            </a:endParaRPr>
          </a:p>
          <a:p>
            <a:pPr marL="0" indent="0">
              <a:buNone/>
            </a:pPr>
            <a:r>
              <a:rPr lang="en-US" sz="3400" b="1" dirty="0">
                <a:latin typeface="+mj-lt"/>
              </a:rPr>
              <a:t>1. CONSULTTANT, FARWANIYA HOSPITAL .</a:t>
            </a:r>
          </a:p>
          <a:p>
            <a:pPr marL="0" indent="0">
              <a:buNone/>
            </a:pPr>
            <a:r>
              <a:rPr lang="en-US" sz="3400" b="1" dirty="0">
                <a:latin typeface="+mj-lt"/>
              </a:rPr>
              <a:t>      ASSISTAN PROFESSOR OF RADIODIAGNOSIS MENOFIA UNIVERSITY.   </a:t>
            </a:r>
          </a:p>
          <a:p>
            <a:pPr marL="0" indent="0">
              <a:buNone/>
            </a:pPr>
            <a:r>
              <a:rPr lang="en-US" sz="3400" b="1" dirty="0">
                <a:latin typeface="+mj-lt"/>
              </a:rPr>
              <a:t>     EGYPT</a:t>
            </a:r>
          </a:p>
          <a:p>
            <a:pPr marL="0" indent="0">
              <a:buNone/>
            </a:pPr>
            <a:r>
              <a:rPr lang="en-US" sz="3400" b="1" dirty="0">
                <a:latin typeface="+mj-lt"/>
              </a:rPr>
              <a:t>2. CONSULTATANT,  FARWANIYA HOSPITAL.</a:t>
            </a:r>
          </a:p>
          <a:p>
            <a:endParaRPr lang="en-GB" dirty="0"/>
          </a:p>
          <a:p>
            <a:endParaRPr lang="en-GB" dirty="0"/>
          </a:p>
        </p:txBody>
      </p:sp>
    </p:spTree>
    <p:extLst>
      <p:ext uri="{BB962C8B-B14F-4D97-AF65-F5344CB8AC3E}">
        <p14:creationId xmlns:p14="http://schemas.microsoft.com/office/powerpoint/2010/main" val="869688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268E39C-CCA2-E406-3876-A521727D244D}"/>
              </a:ext>
            </a:extLst>
          </p:cNvPr>
          <p:cNvSpPr>
            <a:spLocks noGrp="1"/>
          </p:cNvSpPr>
          <p:nvPr>
            <p:ph idx="1"/>
          </p:nvPr>
        </p:nvSpPr>
        <p:spPr>
          <a:xfrm>
            <a:off x="0" y="-6825"/>
            <a:ext cx="12292878" cy="711905"/>
          </a:xfrm>
        </p:spPr>
        <p:txBody>
          <a:bodyPr>
            <a:normAutofit fontScale="92500" lnSpcReduction="20000"/>
          </a:bodyPr>
          <a:lstStyle/>
          <a:p>
            <a:pPr marL="0" indent="0" fontAlgn="base">
              <a:lnSpc>
                <a:spcPct val="110000"/>
              </a:lnSpc>
              <a:spcBef>
                <a:spcPct val="0"/>
              </a:spcBef>
              <a:spcAft>
                <a:spcPct val="0"/>
              </a:spcAft>
              <a:buClr>
                <a:schemeClr val="tx2"/>
              </a:buClr>
              <a:buSzPct val="95000"/>
              <a:buNone/>
              <a:defRPr/>
            </a:pPr>
            <a:r>
              <a:rPr lang="en-GB" sz="2400" b="1" dirty="0">
                <a:solidFill>
                  <a:srgbClr val="FFC000"/>
                </a:solidFill>
                <a:latin typeface="Times New Roman" panose="02020603050405020304" pitchFamily="18" charset="0"/>
                <a:ea typeface="+mj-ea"/>
                <a:cs typeface="Times New Roman" panose="02020603050405020304" pitchFamily="18" charset="0"/>
              </a:rPr>
              <a:t>History:</a:t>
            </a:r>
          </a:p>
          <a:p>
            <a:pPr fontAlgn="base">
              <a:lnSpc>
                <a:spcPct val="110000"/>
              </a:lnSpc>
              <a:spcBef>
                <a:spcPct val="0"/>
              </a:spcBef>
              <a:spcAft>
                <a:spcPct val="0"/>
              </a:spcAft>
              <a:buClr>
                <a:schemeClr val="tx2"/>
              </a:buClr>
              <a:buSzPct val="95000"/>
              <a:defRPr/>
            </a:pPr>
            <a:r>
              <a:rPr lang="en-US" sz="2200" dirty="0">
                <a:latin typeface="Times New Roman" panose="02020603050405020304" pitchFamily="18" charset="0"/>
                <a:cs typeface="Times New Roman" panose="02020603050405020304" pitchFamily="18" charset="0"/>
              </a:rPr>
              <a:t>A 11-years-old male, presented by 5-days severe headache.</a:t>
            </a:r>
          </a:p>
          <a:p>
            <a:pPr marL="514350" indent="-514350">
              <a:defRPr/>
            </a:pPr>
            <a:endParaRPr lang="en-IN" dirty="0"/>
          </a:p>
          <a:p>
            <a:pPr>
              <a:defRPr/>
            </a:pPr>
            <a:endParaRPr lang="en-GB" dirty="0"/>
          </a:p>
        </p:txBody>
      </p:sp>
      <p:sp>
        <p:nvSpPr>
          <p:cNvPr id="6" name="TextBox 5">
            <a:extLst>
              <a:ext uri="{FF2B5EF4-FFF2-40B4-BE49-F238E27FC236}">
                <a16:creationId xmlns:a16="http://schemas.microsoft.com/office/drawing/2014/main" id="{58523BD3-B6EF-60DD-4167-3E278FF454C1}"/>
              </a:ext>
            </a:extLst>
          </p:cNvPr>
          <p:cNvSpPr txBox="1"/>
          <p:nvPr/>
        </p:nvSpPr>
        <p:spPr>
          <a:xfrm>
            <a:off x="0" y="565858"/>
            <a:ext cx="12038155" cy="3367076"/>
          </a:xfrm>
          <a:prstGeom prst="rect">
            <a:avLst/>
          </a:prstGeom>
          <a:noFill/>
        </p:spPr>
        <p:txBody>
          <a:bodyPr wrap="square">
            <a:spAutoFit/>
          </a:bodyPr>
          <a:lstStyle/>
          <a:p>
            <a:pPr marL="0" indent="0">
              <a:spcBef>
                <a:spcPct val="0"/>
              </a:spcBef>
              <a:buFont typeface="Wingdings" panose="05000000000000000000" pitchFamily="2" charset="2"/>
              <a:buNone/>
              <a:defRPr/>
            </a:pPr>
            <a:r>
              <a:rPr lang="en-US" sz="2200" b="1" dirty="0">
                <a:solidFill>
                  <a:srgbClr val="FFC000"/>
                </a:solidFill>
                <a:latin typeface="Times New Roman" panose="02020603050405020304" pitchFamily="18" charset="0"/>
                <a:ea typeface="+mj-ea"/>
                <a:cs typeface="Times New Roman" panose="02020603050405020304" pitchFamily="18" charset="0"/>
              </a:rPr>
              <a:t>Imaging</a:t>
            </a:r>
            <a:r>
              <a:rPr lang="en-US" sz="2200" spc="-100" dirty="0">
                <a:solidFill>
                  <a:srgbClr val="FFC000"/>
                </a:solidFill>
                <a:latin typeface="Times New Roman" panose="02020603050405020304" pitchFamily="18" charset="0"/>
                <a:ea typeface="+mj-ea"/>
                <a:cs typeface="Times New Roman" panose="02020603050405020304" pitchFamily="18" charset="0"/>
              </a:rPr>
              <a:t> </a:t>
            </a:r>
            <a:r>
              <a:rPr lang="en-US" sz="2200" b="1" dirty="0">
                <a:solidFill>
                  <a:srgbClr val="FFC000"/>
                </a:solidFill>
                <a:latin typeface="Times New Roman" panose="02020603050405020304" pitchFamily="18" charset="0"/>
                <a:ea typeface="+mj-ea"/>
                <a:cs typeface="Times New Roman" panose="02020603050405020304" pitchFamily="18" charset="0"/>
              </a:rPr>
              <a:t>findings</a:t>
            </a:r>
            <a:r>
              <a:rPr lang="en-US" sz="2200" spc="-100" dirty="0">
                <a:solidFill>
                  <a:srgbClr val="FFC000"/>
                </a:solidFill>
                <a:latin typeface="Times New Roman" panose="02020603050405020304" pitchFamily="18" charset="0"/>
                <a:ea typeface="+mj-ea"/>
                <a:cs typeface="Times New Roman" panose="02020603050405020304" pitchFamily="18" charset="0"/>
              </a:rPr>
              <a:t>:</a:t>
            </a:r>
          </a:p>
          <a:p>
            <a:pPr algn="just">
              <a:buFontTx/>
              <a:buChar char="-"/>
            </a:pPr>
            <a:endParaRPr lang="en-US" sz="600" dirty="0"/>
          </a:p>
          <a:p>
            <a:pPr marL="228600" indent="-228600" algn="just" defTabSz="914400">
              <a:spcBef>
                <a:spcPts val="1000"/>
              </a:spcBef>
              <a:buSzPct val="1250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CT shows an extra-axial midline non homogenous hypodense mass in the prepontine cistern with mild non homogenous post contrast enhancement and no evidence of lytic bone destruction.  </a:t>
            </a:r>
          </a:p>
          <a:p>
            <a:pPr marL="228600" indent="-228600" defTabSz="914400">
              <a:spcBef>
                <a:spcPts val="1000"/>
              </a:spcBef>
              <a:buSzPct val="1250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In MRI: The lesion is non homogenous predominantly hypointense on T1WI and hyperintense on T2WI with foci of high SI on T1WI and low SI on T2WI. It shows mass effect upon the brain stem with mild thumbing of the pons in sagittal plane (</a:t>
            </a:r>
            <a:r>
              <a:rPr lang="en-GB" sz="2000" dirty="0">
                <a:latin typeface="Times New Roman" panose="02020603050405020304" pitchFamily="18" charset="0"/>
                <a:cs typeface="Times New Roman" panose="02020603050405020304" pitchFamily="18" charset="0"/>
              </a:rPr>
              <a:t>thumb sign or thumbing of the pons is describe in </a:t>
            </a:r>
            <a:r>
              <a:rPr lang="en-GB" sz="2000" dirty="0">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chordomas</a:t>
            </a:r>
            <a:r>
              <a:rPr lang="en-GB" sz="2000" dirty="0">
                <a:latin typeface="Times New Roman" panose="02020603050405020304" pitchFamily="18" charset="0"/>
                <a:cs typeface="Times New Roman" panose="02020603050405020304" pitchFamily="18" charset="0"/>
              </a:rPr>
              <a:t>  is meant to be            relatively specific).</a:t>
            </a:r>
            <a:r>
              <a:rPr lang="en-US" sz="2000" dirty="0">
                <a:latin typeface="Times New Roman" panose="02020603050405020304" pitchFamily="18" charset="0"/>
                <a:cs typeface="Times New Roman" panose="02020603050405020304" pitchFamily="18" charset="0"/>
              </a:rPr>
              <a:t> It shows mild inhomogeneous enhancement after contrast administration                                with no restriction in DWIs. On SWAN images, it shows numerous foci of low signal intensity. </a:t>
            </a:r>
          </a:p>
          <a:p>
            <a:pPr>
              <a:lnSpc>
                <a:spcPct val="90000"/>
              </a:lnSpc>
              <a:spcBef>
                <a:spcPts val="1000"/>
              </a:spcBef>
              <a:defRPr/>
            </a:pPr>
            <a:r>
              <a:rPr lang="en-US" sz="2200" b="1" dirty="0">
                <a:solidFill>
                  <a:srgbClr val="FFC000"/>
                </a:solidFill>
                <a:latin typeface="Times New Roman" panose="02020603050405020304" pitchFamily="18" charset="0"/>
                <a:ea typeface="+mj-ea"/>
                <a:cs typeface="Times New Roman" panose="02020603050405020304" pitchFamily="18" charset="0"/>
              </a:rPr>
              <a:t>Final diagnosis: </a:t>
            </a:r>
            <a:r>
              <a:rPr lang="en-GB" sz="2200" b="1" i="1" dirty="0">
                <a:solidFill>
                  <a:schemeClr val="accent1"/>
                </a:solidFill>
                <a:latin typeface="Times New Roman" panose="02020603050405020304" pitchFamily="18" charset="0"/>
                <a:cs typeface="Times New Roman" panose="02020603050405020304" pitchFamily="18" charset="0"/>
              </a:rPr>
              <a:t>Juvenile intradural chordoma.</a:t>
            </a:r>
            <a:endParaRPr lang="en-US" sz="2200" b="1" i="1" dirty="0">
              <a:solidFill>
                <a:schemeClr val="accent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B9D2DC96-3565-AE2C-17FA-10307E6B36E7}"/>
              </a:ext>
            </a:extLst>
          </p:cNvPr>
          <p:cNvSpPr txBox="1"/>
          <p:nvPr/>
        </p:nvSpPr>
        <p:spPr>
          <a:xfrm>
            <a:off x="0" y="3926503"/>
            <a:ext cx="11505478" cy="1354217"/>
          </a:xfrm>
          <a:prstGeom prst="rect">
            <a:avLst/>
          </a:prstGeom>
          <a:noFill/>
        </p:spPr>
        <p:txBody>
          <a:bodyPr wrap="square">
            <a:spAutoFit/>
          </a:bodyPr>
          <a:lstStyle/>
          <a:p>
            <a:pPr algn="just">
              <a:buFontTx/>
              <a:buChar char="-"/>
            </a:pPr>
            <a:r>
              <a:rPr lang="en-US" sz="2200" b="1" dirty="0">
                <a:solidFill>
                  <a:srgbClr val="FFC000"/>
                </a:solidFill>
                <a:latin typeface="Times New Roman" panose="02020603050405020304" pitchFamily="18" charset="0"/>
                <a:ea typeface="+mj-ea"/>
                <a:cs typeface="Times New Roman" panose="02020603050405020304" pitchFamily="18" charset="0"/>
              </a:rPr>
              <a:t>Discussion:</a:t>
            </a:r>
          </a:p>
          <a:p>
            <a:pPr algn="just">
              <a:buFontTx/>
              <a:buChar char="-"/>
            </a:pPr>
            <a:r>
              <a:rPr lang="en-US" sz="2000" dirty="0"/>
              <a:t>Intradural chordomas are extremely rare tumors that originate from </a:t>
            </a:r>
            <a:r>
              <a:rPr lang="en-US" sz="2000" dirty="0">
                <a:solidFill>
                  <a:srgbClr val="FF0000"/>
                </a:solidFill>
              </a:rPr>
              <a:t>notochordal remnants</a:t>
            </a:r>
            <a:r>
              <a:rPr lang="en-US" sz="2000" dirty="0"/>
              <a:t>. </a:t>
            </a:r>
          </a:p>
          <a:p>
            <a:pPr algn="just">
              <a:buFontTx/>
              <a:buChar char="-"/>
            </a:pPr>
            <a:r>
              <a:rPr lang="en-US" sz="2000" dirty="0" err="1">
                <a:solidFill>
                  <a:srgbClr val="FFFF00"/>
                </a:solidFill>
              </a:rPr>
              <a:t>Ecchordosis</a:t>
            </a:r>
            <a:r>
              <a:rPr lang="en-US" sz="2000" dirty="0">
                <a:solidFill>
                  <a:srgbClr val="FFFF00"/>
                </a:solidFill>
              </a:rPr>
              <a:t> </a:t>
            </a:r>
            <a:r>
              <a:rPr lang="en-US" sz="2000" dirty="0" err="1">
                <a:solidFill>
                  <a:srgbClr val="FFFF00"/>
                </a:solidFill>
              </a:rPr>
              <a:t>physaliphora</a:t>
            </a:r>
            <a:r>
              <a:rPr lang="en-US" sz="2000" dirty="0">
                <a:solidFill>
                  <a:srgbClr val="FFFF00"/>
                </a:solidFill>
              </a:rPr>
              <a:t> (EP)</a:t>
            </a:r>
            <a:r>
              <a:rPr lang="en-US" sz="2000" dirty="0"/>
              <a:t> is also an ectopic notochordal remnant that has a similar biological behavior and arises at the same location. </a:t>
            </a:r>
          </a:p>
        </p:txBody>
      </p:sp>
      <p:sp>
        <p:nvSpPr>
          <p:cNvPr id="3" name="TextBox 2">
            <a:extLst>
              <a:ext uri="{FF2B5EF4-FFF2-40B4-BE49-F238E27FC236}">
                <a16:creationId xmlns:a16="http://schemas.microsoft.com/office/drawing/2014/main" id="{4FFF9AE6-83C9-6135-179E-58070529FE72}"/>
              </a:ext>
            </a:extLst>
          </p:cNvPr>
          <p:cNvSpPr txBox="1"/>
          <p:nvPr/>
        </p:nvSpPr>
        <p:spPr>
          <a:xfrm>
            <a:off x="0" y="5109980"/>
            <a:ext cx="12165516" cy="1661993"/>
          </a:xfrm>
          <a:prstGeom prst="rect">
            <a:avLst/>
          </a:prstGeom>
          <a:noFill/>
        </p:spPr>
        <p:txBody>
          <a:bodyPr wrap="square">
            <a:spAutoFit/>
          </a:bodyPr>
          <a:lstStyle/>
          <a:p>
            <a:pPr algn="just"/>
            <a:r>
              <a:rPr lang="en-GB" sz="2200" b="1" dirty="0">
                <a:solidFill>
                  <a:srgbClr val="FFC000"/>
                </a:solidFill>
                <a:latin typeface="Times New Roman" panose="02020603050405020304" pitchFamily="18" charset="0"/>
                <a:ea typeface="+mj-ea"/>
                <a:cs typeface="Times New Roman" panose="02020603050405020304" pitchFamily="18" charset="0"/>
              </a:rPr>
              <a:t>Management and prognosis:</a:t>
            </a:r>
          </a:p>
          <a:p>
            <a:r>
              <a:rPr lang="en-GB" sz="2000" dirty="0">
                <a:latin typeface="Times New Roman" panose="02020603050405020304" pitchFamily="18" charset="0"/>
                <a:cs typeface="Times New Roman" panose="02020603050405020304" pitchFamily="18" charset="0"/>
              </a:rPr>
              <a:t>Endoscopic-assisted procedure can achieve complete resection of an intradural chordoma offering a potential for surgical cure. Resection is particularly advantageous because it spares the young child the need for radiation treatment. Close follow-up is warranted because we postulate that this tumour exists in a biological continuum between benign notochordal </a:t>
            </a:r>
            <a:r>
              <a:rPr lang="en-GB" sz="2000" dirty="0" err="1">
                <a:latin typeface="Times New Roman" panose="02020603050405020304" pitchFamily="18" charset="0"/>
                <a:cs typeface="Times New Roman" panose="02020603050405020304" pitchFamily="18" charset="0"/>
              </a:rPr>
              <a:t>hamartomatous</a:t>
            </a:r>
            <a:r>
              <a:rPr lang="en-GB" sz="2000" dirty="0">
                <a:latin typeface="Times New Roman" panose="02020603050405020304" pitchFamily="18" charset="0"/>
                <a:cs typeface="Times New Roman" panose="02020603050405020304" pitchFamily="18" charset="0"/>
              </a:rPr>
              <a:t> remnants and typical invasive chordomas.</a:t>
            </a:r>
          </a:p>
        </p:txBody>
      </p:sp>
      <p:pic>
        <p:nvPicPr>
          <p:cNvPr id="1028" name="Picture 4" descr="Thumb sign (chordoma) | Radiology ...">
            <a:extLst>
              <a:ext uri="{FF2B5EF4-FFF2-40B4-BE49-F238E27FC236}">
                <a16:creationId xmlns:a16="http://schemas.microsoft.com/office/drawing/2014/main" id="{8A2DC064-7912-3E47-925B-920B14F341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4328" y="2487683"/>
            <a:ext cx="1501188" cy="15011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2197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F9268B23-169F-29A0-0894-89810D5BE208}"/>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9340" t="21111" r="4492" b="16667"/>
          <a:stretch/>
        </p:blipFill>
        <p:spPr>
          <a:xfrm>
            <a:off x="3307951" y="19249"/>
            <a:ext cx="3007207" cy="2482495"/>
          </a:xfrm>
          <a:prstGeom prst="rect">
            <a:avLst/>
          </a:prstGeom>
        </p:spPr>
      </p:pic>
      <p:pic>
        <p:nvPicPr>
          <p:cNvPr id="18" name="Picture 17">
            <a:extLst>
              <a:ext uri="{FF2B5EF4-FFF2-40B4-BE49-F238E27FC236}">
                <a16:creationId xmlns:a16="http://schemas.microsoft.com/office/drawing/2014/main" id="{81A6ADBD-CD79-2D05-3083-28A72AAEEB5D}"/>
              </a:ext>
            </a:extLst>
          </p:cNvPr>
          <p:cNvPicPr>
            <a:picLocks noChangeAspect="1"/>
          </p:cNvPicPr>
          <p:nvPr/>
        </p:nvPicPr>
        <p:blipFill rotWithShape="1">
          <a:blip r:embed="rId4">
            <a:extLst>
              <a:ext uri="{28A0092B-C50C-407E-A947-70E740481C1C}">
                <a14:useLocalDpi xmlns:a14="http://schemas.microsoft.com/office/drawing/2010/main" val="0"/>
              </a:ext>
            </a:extLst>
          </a:blip>
          <a:srcRect l="21953" t="42222" r="21953" b="35556"/>
          <a:stretch/>
        </p:blipFill>
        <p:spPr>
          <a:xfrm>
            <a:off x="477611" y="2549833"/>
            <a:ext cx="2339979" cy="2589735"/>
          </a:xfrm>
          <a:prstGeom prst="rect">
            <a:avLst/>
          </a:prstGeom>
        </p:spPr>
      </p:pic>
      <p:pic>
        <p:nvPicPr>
          <p:cNvPr id="25" name="Picture 24">
            <a:extLst>
              <a:ext uri="{FF2B5EF4-FFF2-40B4-BE49-F238E27FC236}">
                <a16:creationId xmlns:a16="http://schemas.microsoft.com/office/drawing/2014/main" id="{711AAFE2-2620-C52F-9AFC-C805A48E7CE8}"/>
              </a:ext>
            </a:extLst>
          </p:cNvPr>
          <p:cNvPicPr>
            <a:picLocks noChangeAspect="1"/>
          </p:cNvPicPr>
          <p:nvPr/>
        </p:nvPicPr>
        <p:blipFill rotWithShape="1">
          <a:blip r:embed="rId5">
            <a:extLst>
              <a:ext uri="{28A0092B-C50C-407E-A947-70E740481C1C}">
                <a14:useLocalDpi xmlns:a14="http://schemas.microsoft.com/office/drawing/2010/main" val="0"/>
              </a:ext>
            </a:extLst>
          </a:blip>
          <a:srcRect l="18836" t="42222" r="18836" b="35556"/>
          <a:stretch/>
        </p:blipFill>
        <p:spPr>
          <a:xfrm>
            <a:off x="9431369" y="2660930"/>
            <a:ext cx="2266844" cy="2464651"/>
          </a:xfrm>
          <a:prstGeom prst="rect">
            <a:avLst/>
          </a:prstGeom>
        </p:spPr>
      </p:pic>
      <p:pic>
        <p:nvPicPr>
          <p:cNvPr id="26" name="Picture 25">
            <a:extLst>
              <a:ext uri="{FF2B5EF4-FFF2-40B4-BE49-F238E27FC236}">
                <a16:creationId xmlns:a16="http://schemas.microsoft.com/office/drawing/2014/main" id="{347BB2D4-25D6-A243-0E1C-583AD7C5D5BF}"/>
              </a:ext>
            </a:extLst>
          </p:cNvPr>
          <p:cNvPicPr>
            <a:picLocks noChangeAspect="1"/>
          </p:cNvPicPr>
          <p:nvPr/>
        </p:nvPicPr>
        <p:blipFill rotWithShape="1">
          <a:blip r:embed="rId6">
            <a:extLst>
              <a:ext uri="{28A0092B-C50C-407E-A947-70E740481C1C}">
                <a14:useLocalDpi xmlns:a14="http://schemas.microsoft.com/office/drawing/2010/main" val="0"/>
              </a:ext>
            </a:extLst>
          </a:blip>
          <a:srcRect l="18836" t="41111" r="15720" b="34444"/>
          <a:stretch/>
        </p:blipFill>
        <p:spPr>
          <a:xfrm>
            <a:off x="3574267" y="2550589"/>
            <a:ext cx="2358794" cy="2564624"/>
          </a:xfrm>
          <a:prstGeom prst="rect">
            <a:avLst/>
          </a:prstGeom>
        </p:spPr>
      </p:pic>
      <p:pic>
        <p:nvPicPr>
          <p:cNvPr id="27" name="Picture 26">
            <a:extLst>
              <a:ext uri="{FF2B5EF4-FFF2-40B4-BE49-F238E27FC236}">
                <a16:creationId xmlns:a16="http://schemas.microsoft.com/office/drawing/2014/main" id="{7B4A72E5-0840-D255-DFAF-045BC5C2CA74}"/>
              </a:ext>
            </a:extLst>
          </p:cNvPr>
          <p:cNvPicPr>
            <a:picLocks noChangeAspect="1"/>
          </p:cNvPicPr>
          <p:nvPr/>
        </p:nvPicPr>
        <p:blipFill rotWithShape="1">
          <a:blip r:embed="rId7">
            <a:extLst>
              <a:ext uri="{28A0092B-C50C-407E-A947-70E740481C1C}">
                <a14:useLocalDpi xmlns:a14="http://schemas.microsoft.com/office/drawing/2010/main" val="0"/>
              </a:ext>
            </a:extLst>
          </a:blip>
          <a:srcRect l="18836" t="42222" r="18836" b="35556"/>
          <a:stretch/>
        </p:blipFill>
        <p:spPr>
          <a:xfrm>
            <a:off x="6545100" y="2642843"/>
            <a:ext cx="2266844" cy="2464650"/>
          </a:xfrm>
          <a:prstGeom prst="rect">
            <a:avLst/>
          </a:prstGeom>
        </p:spPr>
      </p:pic>
      <p:pic>
        <p:nvPicPr>
          <p:cNvPr id="29" name="Picture 28">
            <a:extLst>
              <a:ext uri="{FF2B5EF4-FFF2-40B4-BE49-F238E27FC236}">
                <a16:creationId xmlns:a16="http://schemas.microsoft.com/office/drawing/2014/main" id="{25E624C0-26D2-4A10-F096-010ADD78B561}"/>
              </a:ext>
            </a:extLst>
          </p:cNvPr>
          <p:cNvPicPr>
            <a:picLocks noChangeAspect="1"/>
          </p:cNvPicPr>
          <p:nvPr/>
        </p:nvPicPr>
        <p:blipFill rotWithShape="1">
          <a:blip r:embed="rId8">
            <a:extLst>
              <a:ext uri="{28A0092B-C50C-407E-A947-70E740481C1C}">
                <a14:useLocalDpi xmlns:a14="http://schemas.microsoft.com/office/drawing/2010/main" val="0"/>
              </a:ext>
            </a:extLst>
          </a:blip>
          <a:srcRect l="21953" t="41111" r="18836" b="35555"/>
          <a:stretch/>
        </p:blipFill>
        <p:spPr>
          <a:xfrm>
            <a:off x="6354096" y="91267"/>
            <a:ext cx="2296421" cy="2541528"/>
          </a:xfrm>
          <a:prstGeom prst="rect">
            <a:avLst/>
          </a:prstGeom>
        </p:spPr>
      </p:pic>
      <p:sp>
        <p:nvSpPr>
          <p:cNvPr id="7" name="TextBox 6">
            <a:extLst>
              <a:ext uri="{FF2B5EF4-FFF2-40B4-BE49-F238E27FC236}">
                <a16:creationId xmlns:a16="http://schemas.microsoft.com/office/drawing/2014/main" id="{506EA5B7-C029-4C6E-E729-4CE5617E039D}"/>
              </a:ext>
            </a:extLst>
          </p:cNvPr>
          <p:cNvSpPr txBox="1"/>
          <p:nvPr/>
        </p:nvSpPr>
        <p:spPr>
          <a:xfrm>
            <a:off x="20513" y="5103674"/>
            <a:ext cx="12171487" cy="1754326"/>
          </a:xfrm>
          <a:prstGeom prst="rect">
            <a:avLst/>
          </a:prstGeom>
          <a:noFill/>
        </p:spPr>
        <p:txBody>
          <a:bodyPr wrap="square">
            <a:spAutoFit/>
          </a:bodyPr>
          <a:lstStyle/>
          <a:p>
            <a:r>
              <a:rPr lang="en-GB" dirty="0">
                <a:latin typeface="Times New Roman" panose="02020603050405020304" pitchFamily="18" charset="0"/>
                <a:cs typeface="Times New Roman" panose="02020603050405020304" pitchFamily="18" charset="0"/>
              </a:rPr>
              <a:t>CT A&amp; B: sagittal post contrast and bone window images showing mild non homogenously enhancing prepontine mass with mass effect upon the brain stem and with no bone destruction. MR images. C, D: Axial and sagittal T2-weighted showing an inhomogeneous hyperintense </a:t>
            </a:r>
            <a:r>
              <a:rPr lang="en-GB" b="0" i="0" dirty="0">
                <a:effectLst/>
                <a:latin typeface="Times New Roman" panose="02020603050405020304" pitchFamily="18" charset="0"/>
                <a:cs typeface="Times New Roman" panose="02020603050405020304" pitchFamily="18" charset="0"/>
              </a:rPr>
              <a:t>prepontine lesion with a mass effect on the brainstem and mild thumbing of the bone (green arrow). E: DWI shows no definite restriction and F: SWAN image with multiple foci of susceptibility artifacts seen within the lesion. </a:t>
            </a:r>
            <a:r>
              <a:rPr lang="en-GB" b="1" i="0" dirty="0">
                <a:effectLst/>
                <a:latin typeface="Times New Roman" panose="02020603050405020304" pitchFamily="18" charset="0"/>
                <a:cs typeface="Times New Roman" panose="02020603050405020304" pitchFamily="18" charset="0"/>
              </a:rPr>
              <a:t>G</a:t>
            </a:r>
            <a:r>
              <a:rPr lang="en-GB" dirty="0">
                <a:latin typeface="Times New Roman" panose="02020603050405020304" pitchFamily="18" charset="0"/>
                <a:cs typeface="Times New Roman" panose="02020603050405020304" pitchFamily="18" charset="0"/>
              </a:rPr>
              <a:t>&amp; H:</a:t>
            </a:r>
            <a:r>
              <a:rPr lang="en-GB" b="1" dirty="0">
                <a:latin typeface="Times New Roman" panose="02020603050405020304" pitchFamily="18" charset="0"/>
                <a:cs typeface="Times New Roman" panose="02020603050405020304" pitchFamily="18" charset="0"/>
              </a:rPr>
              <a:t> </a:t>
            </a:r>
            <a:r>
              <a:rPr lang="en-GB" b="0" i="0" dirty="0">
                <a:effectLst/>
                <a:latin typeface="Times New Roman" panose="02020603050405020304" pitchFamily="18" charset="0"/>
                <a:cs typeface="Times New Roman" panose="02020603050405020304" pitchFamily="18" charset="0"/>
              </a:rPr>
              <a:t>Axial T1-weighted images before </a:t>
            </a:r>
            <a:r>
              <a:rPr lang="en-GB" dirty="0">
                <a:latin typeface="Times New Roman" panose="02020603050405020304" pitchFamily="18" charset="0"/>
                <a:cs typeface="Times New Roman" panose="02020603050405020304" pitchFamily="18" charset="0"/>
              </a:rPr>
              <a:t>and </a:t>
            </a:r>
            <a:r>
              <a:rPr lang="en-GB" b="0" i="0" dirty="0">
                <a:effectLst/>
                <a:latin typeface="Times New Roman" panose="02020603050405020304" pitchFamily="18" charset="0"/>
                <a:cs typeface="Times New Roman" panose="02020603050405020304" pitchFamily="18" charset="0"/>
              </a:rPr>
              <a:t>after administration of gadolinium contrast showing mild inhomogeneous enhancement within the lesion.</a:t>
            </a:r>
            <a:endParaRPr lang="en-GB" dirty="0">
              <a:latin typeface="Times New Roman" panose="02020603050405020304" pitchFamily="18" charset="0"/>
              <a:cs typeface="Times New Roman" panose="02020603050405020304" pitchFamily="18" charset="0"/>
            </a:endParaRPr>
          </a:p>
        </p:txBody>
      </p:sp>
      <p:pic>
        <p:nvPicPr>
          <p:cNvPr id="33" name="Picture 32">
            <a:extLst>
              <a:ext uri="{FF2B5EF4-FFF2-40B4-BE49-F238E27FC236}">
                <a16:creationId xmlns:a16="http://schemas.microsoft.com/office/drawing/2014/main" id="{433B2581-16E4-2D1E-AD09-6831ADE4CF4B}"/>
              </a:ext>
            </a:extLst>
          </p:cNvPr>
          <p:cNvPicPr>
            <a:picLocks noChangeAspect="1"/>
          </p:cNvPicPr>
          <p:nvPr/>
        </p:nvPicPr>
        <p:blipFill>
          <a:blip r:embed="rId9"/>
          <a:stretch>
            <a:fillRect/>
          </a:stretch>
        </p:blipFill>
        <p:spPr>
          <a:xfrm>
            <a:off x="20513" y="19249"/>
            <a:ext cx="3045372" cy="2427642"/>
          </a:xfrm>
          <a:prstGeom prst="rect">
            <a:avLst/>
          </a:prstGeom>
        </p:spPr>
      </p:pic>
      <p:sp>
        <p:nvSpPr>
          <p:cNvPr id="34" name="TextBox 33">
            <a:extLst>
              <a:ext uri="{FF2B5EF4-FFF2-40B4-BE49-F238E27FC236}">
                <a16:creationId xmlns:a16="http://schemas.microsoft.com/office/drawing/2014/main" id="{59B13CD4-4277-CCF1-D028-084AD55DF092}"/>
              </a:ext>
            </a:extLst>
          </p:cNvPr>
          <p:cNvSpPr txBox="1"/>
          <p:nvPr/>
        </p:nvSpPr>
        <p:spPr>
          <a:xfrm>
            <a:off x="2656204" y="2026613"/>
            <a:ext cx="365914" cy="523220"/>
          </a:xfrm>
          <a:prstGeom prst="rect">
            <a:avLst/>
          </a:prstGeom>
          <a:noFill/>
        </p:spPr>
        <p:txBody>
          <a:bodyPr wrap="square" rtlCol="0">
            <a:spAutoFit/>
          </a:bodyPr>
          <a:lstStyle/>
          <a:p>
            <a:r>
              <a:rPr lang="en-GB" sz="2800" b="1" dirty="0"/>
              <a:t>A</a:t>
            </a:r>
          </a:p>
        </p:txBody>
      </p:sp>
      <p:sp>
        <p:nvSpPr>
          <p:cNvPr id="36" name="TextBox 35">
            <a:extLst>
              <a:ext uri="{FF2B5EF4-FFF2-40B4-BE49-F238E27FC236}">
                <a16:creationId xmlns:a16="http://schemas.microsoft.com/office/drawing/2014/main" id="{C0E1AE4A-1969-0BF7-9BA2-9FA57A3DB622}"/>
              </a:ext>
            </a:extLst>
          </p:cNvPr>
          <p:cNvSpPr txBox="1"/>
          <p:nvPr/>
        </p:nvSpPr>
        <p:spPr>
          <a:xfrm>
            <a:off x="5724133" y="2150798"/>
            <a:ext cx="365914" cy="523220"/>
          </a:xfrm>
          <a:prstGeom prst="rect">
            <a:avLst/>
          </a:prstGeom>
          <a:noFill/>
        </p:spPr>
        <p:txBody>
          <a:bodyPr wrap="square" rtlCol="0">
            <a:spAutoFit/>
          </a:bodyPr>
          <a:lstStyle/>
          <a:p>
            <a:r>
              <a:rPr lang="en-GB" sz="2800" b="1" dirty="0"/>
              <a:t>B</a:t>
            </a:r>
          </a:p>
        </p:txBody>
      </p:sp>
      <p:sp>
        <p:nvSpPr>
          <p:cNvPr id="38" name="TextBox 37">
            <a:extLst>
              <a:ext uri="{FF2B5EF4-FFF2-40B4-BE49-F238E27FC236}">
                <a16:creationId xmlns:a16="http://schemas.microsoft.com/office/drawing/2014/main" id="{4D6AD011-A0A0-1F59-3F6B-5D759FCD111B}"/>
              </a:ext>
            </a:extLst>
          </p:cNvPr>
          <p:cNvSpPr txBox="1"/>
          <p:nvPr/>
        </p:nvSpPr>
        <p:spPr>
          <a:xfrm>
            <a:off x="8151717" y="2094990"/>
            <a:ext cx="365914" cy="523220"/>
          </a:xfrm>
          <a:prstGeom prst="rect">
            <a:avLst/>
          </a:prstGeom>
          <a:noFill/>
        </p:spPr>
        <p:txBody>
          <a:bodyPr wrap="square" rtlCol="0">
            <a:spAutoFit/>
          </a:bodyPr>
          <a:lstStyle/>
          <a:p>
            <a:r>
              <a:rPr lang="en-GB" sz="2800" b="1" dirty="0"/>
              <a:t>C</a:t>
            </a:r>
          </a:p>
        </p:txBody>
      </p:sp>
      <p:sp>
        <p:nvSpPr>
          <p:cNvPr id="39" name="TextBox 38">
            <a:extLst>
              <a:ext uri="{FF2B5EF4-FFF2-40B4-BE49-F238E27FC236}">
                <a16:creationId xmlns:a16="http://schemas.microsoft.com/office/drawing/2014/main" id="{36992B5C-A8B1-28AA-AF9A-F8035D1A45DA}"/>
              </a:ext>
            </a:extLst>
          </p:cNvPr>
          <p:cNvSpPr txBox="1"/>
          <p:nvPr/>
        </p:nvSpPr>
        <p:spPr>
          <a:xfrm>
            <a:off x="8380654" y="4656382"/>
            <a:ext cx="365914" cy="523220"/>
          </a:xfrm>
          <a:prstGeom prst="rect">
            <a:avLst/>
          </a:prstGeom>
          <a:noFill/>
        </p:spPr>
        <p:txBody>
          <a:bodyPr wrap="square" rtlCol="0">
            <a:spAutoFit/>
          </a:bodyPr>
          <a:lstStyle/>
          <a:p>
            <a:r>
              <a:rPr lang="en-GB" sz="2800" b="1" dirty="0"/>
              <a:t>G</a:t>
            </a:r>
          </a:p>
        </p:txBody>
      </p:sp>
      <p:sp>
        <p:nvSpPr>
          <p:cNvPr id="40" name="TextBox 39">
            <a:extLst>
              <a:ext uri="{FF2B5EF4-FFF2-40B4-BE49-F238E27FC236}">
                <a16:creationId xmlns:a16="http://schemas.microsoft.com/office/drawing/2014/main" id="{E62A62EE-F8E4-FA4F-98F8-C07F00D95502}"/>
              </a:ext>
            </a:extLst>
          </p:cNvPr>
          <p:cNvSpPr txBox="1"/>
          <p:nvPr/>
        </p:nvSpPr>
        <p:spPr>
          <a:xfrm>
            <a:off x="5494385" y="4691002"/>
            <a:ext cx="365914" cy="523220"/>
          </a:xfrm>
          <a:prstGeom prst="rect">
            <a:avLst/>
          </a:prstGeom>
          <a:noFill/>
        </p:spPr>
        <p:txBody>
          <a:bodyPr wrap="square" rtlCol="0">
            <a:spAutoFit/>
          </a:bodyPr>
          <a:lstStyle/>
          <a:p>
            <a:r>
              <a:rPr lang="en-GB" sz="2800" b="1" dirty="0"/>
              <a:t>F</a:t>
            </a:r>
          </a:p>
        </p:txBody>
      </p:sp>
      <p:sp>
        <p:nvSpPr>
          <p:cNvPr id="41" name="TextBox 40">
            <a:extLst>
              <a:ext uri="{FF2B5EF4-FFF2-40B4-BE49-F238E27FC236}">
                <a16:creationId xmlns:a16="http://schemas.microsoft.com/office/drawing/2014/main" id="{512D4EAA-758C-7ABE-FFB8-59DFAC12BB53}"/>
              </a:ext>
            </a:extLst>
          </p:cNvPr>
          <p:cNvSpPr txBox="1"/>
          <p:nvPr/>
        </p:nvSpPr>
        <p:spPr>
          <a:xfrm>
            <a:off x="2528996" y="4656113"/>
            <a:ext cx="365914" cy="523220"/>
          </a:xfrm>
          <a:prstGeom prst="rect">
            <a:avLst/>
          </a:prstGeom>
          <a:noFill/>
        </p:spPr>
        <p:txBody>
          <a:bodyPr wrap="square" rtlCol="0">
            <a:spAutoFit/>
          </a:bodyPr>
          <a:lstStyle/>
          <a:p>
            <a:r>
              <a:rPr lang="en-GB" sz="2800" b="1" dirty="0"/>
              <a:t>E</a:t>
            </a:r>
          </a:p>
        </p:txBody>
      </p:sp>
      <p:pic>
        <p:nvPicPr>
          <p:cNvPr id="43" name="Picture 42">
            <a:extLst>
              <a:ext uri="{FF2B5EF4-FFF2-40B4-BE49-F238E27FC236}">
                <a16:creationId xmlns:a16="http://schemas.microsoft.com/office/drawing/2014/main" id="{8D274B2D-77D4-FCA1-EF09-D34FE594B9FD}"/>
              </a:ext>
            </a:extLst>
          </p:cNvPr>
          <p:cNvPicPr>
            <a:picLocks noChangeAspect="1"/>
          </p:cNvPicPr>
          <p:nvPr/>
        </p:nvPicPr>
        <p:blipFill>
          <a:blip r:embed="rId10"/>
          <a:srcRect l="4657" t="18097" r="7301" b="4436"/>
          <a:stretch/>
        </p:blipFill>
        <p:spPr>
          <a:xfrm>
            <a:off x="8855046" y="159963"/>
            <a:ext cx="3198081" cy="2472832"/>
          </a:xfrm>
          <a:prstGeom prst="rect">
            <a:avLst/>
          </a:prstGeom>
        </p:spPr>
      </p:pic>
      <p:sp>
        <p:nvSpPr>
          <p:cNvPr id="42" name="TextBox 41">
            <a:extLst>
              <a:ext uri="{FF2B5EF4-FFF2-40B4-BE49-F238E27FC236}">
                <a16:creationId xmlns:a16="http://schemas.microsoft.com/office/drawing/2014/main" id="{61D0C4F4-350F-AA2C-BDA7-E33A5D1926FF}"/>
              </a:ext>
            </a:extLst>
          </p:cNvPr>
          <p:cNvSpPr txBox="1"/>
          <p:nvPr/>
        </p:nvSpPr>
        <p:spPr>
          <a:xfrm>
            <a:off x="11698213" y="2150798"/>
            <a:ext cx="365914" cy="523220"/>
          </a:xfrm>
          <a:prstGeom prst="rect">
            <a:avLst/>
          </a:prstGeom>
          <a:noFill/>
        </p:spPr>
        <p:txBody>
          <a:bodyPr wrap="square" rtlCol="0">
            <a:spAutoFit/>
          </a:bodyPr>
          <a:lstStyle/>
          <a:p>
            <a:r>
              <a:rPr lang="en-GB" sz="2800" b="1" dirty="0"/>
              <a:t>D</a:t>
            </a:r>
          </a:p>
        </p:txBody>
      </p:sp>
      <p:sp>
        <p:nvSpPr>
          <p:cNvPr id="44" name="TextBox 43">
            <a:extLst>
              <a:ext uri="{FF2B5EF4-FFF2-40B4-BE49-F238E27FC236}">
                <a16:creationId xmlns:a16="http://schemas.microsoft.com/office/drawing/2014/main" id="{FAB4038D-4438-D22C-D5FC-E017CF26F076}"/>
              </a:ext>
            </a:extLst>
          </p:cNvPr>
          <p:cNvSpPr txBox="1"/>
          <p:nvPr/>
        </p:nvSpPr>
        <p:spPr>
          <a:xfrm>
            <a:off x="11255287" y="4723296"/>
            <a:ext cx="365914" cy="523220"/>
          </a:xfrm>
          <a:prstGeom prst="rect">
            <a:avLst/>
          </a:prstGeom>
          <a:noFill/>
        </p:spPr>
        <p:txBody>
          <a:bodyPr wrap="square" rtlCol="0">
            <a:spAutoFit/>
          </a:bodyPr>
          <a:lstStyle/>
          <a:p>
            <a:r>
              <a:rPr lang="en-GB" sz="2800" b="1" dirty="0"/>
              <a:t>H</a:t>
            </a:r>
          </a:p>
        </p:txBody>
      </p:sp>
      <p:sp>
        <p:nvSpPr>
          <p:cNvPr id="45" name="Arrow: Right 44">
            <a:extLst>
              <a:ext uri="{FF2B5EF4-FFF2-40B4-BE49-F238E27FC236}">
                <a16:creationId xmlns:a16="http://schemas.microsoft.com/office/drawing/2014/main" id="{0640130D-A359-2828-618D-5C0055A8A97B}"/>
              </a:ext>
            </a:extLst>
          </p:cNvPr>
          <p:cNvSpPr/>
          <p:nvPr/>
        </p:nvSpPr>
        <p:spPr>
          <a:xfrm rot="13033871">
            <a:off x="11001575" y="1864928"/>
            <a:ext cx="473726" cy="22033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02056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35723-B3D0-45F2-A744-E75F56FE7B0E}"/>
              </a:ext>
            </a:extLst>
          </p:cNvPr>
          <p:cNvSpPr>
            <a:spLocks noGrp="1"/>
          </p:cNvSpPr>
          <p:nvPr>
            <p:ph type="title"/>
          </p:nvPr>
        </p:nvSpPr>
        <p:spPr>
          <a:xfrm>
            <a:off x="463296" y="195072"/>
            <a:ext cx="10363200" cy="914400"/>
          </a:xfrm>
        </p:spPr>
        <p:txBody>
          <a:bodyPr/>
          <a:lstStyle/>
          <a:p>
            <a:r>
              <a:rPr lang="en-GB" b="1" dirty="0">
                <a:solidFill>
                  <a:srgbClr val="FFC000"/>
                </a:solidFill>
              </a:rPr>
              <a:t>References:</a:t>
            </a:r>
          </a:p>
        </p:txBody>
      </p:sp>
      <p:sp>
        <p:nvSpPr>
          <p:cNvPr id="3" name="Content Placeholder 2">
            <a:extLst>
              <a:ext uri="{FF2B5EF4-FFF2-40B4-BE49-F238E27FC236}">
                <a16:creationId xmlns:a16="http://schemas.microsoft.com/office/drawing/2014/main" id="{AE008248-23A4-4EDF-96E7-011C35146E82}"/>
              </a:ext>
            </a:extLst>
          </p:cNvPr>
          <p:cNvSpPr>
            <a:spLocks noGrp="1"/>
          </p:cNvSpPr>
          <p:nvPr>
            <p:ph idx="1"/>
          </p:nvPr>
        </p:nvSpPr>
        <p:spPr>
          <a:xfrm>
            <a:off x="463296" y="1109472"/>
            <a:ext cx="11606784" cy="5073650"/>
          </a:xfrm>
        </p:spPr>
        <p:txBody>
          <a:bodyPr/>
          <a:lstStyle/>
          <a:p>
            <a:pPr marL="582613" indent="-514350">
              <a:buFont typeface="+mj-lt"/>
              <a:buAutoNum type="arabicPeriod"/>
            </a:pPr>
            <a:r>
              <a:rPr lang="en-GB" dirty="0" err="1"/>
              <a:t>R.Saman</a:t>
            </a:r>
            <a:r>
              <a:rPr lang="en-GB" dirty="0"/>
              <a:t> </a:t>
            </a:r>
            <a:r>
              <a:rPr lang="en-GB" dirty="0" err="1"/>
              <a:t>Vinke</a:t>
            </a:r>
            <a:r>
              <a:rPr lang="en-GB" dirty="0"/>
              <a:t>, Elise Charlotte </a:t>
            </a:r>
            <a:r>
              <a:rPr lang="en-GB" dirty="0" err="1"/>
              <a:t>Lamers</a:t>
            </a:r>
            <a:r>
              <a:rPr lang="en-GB" dirty="0"/>
              <a:t>, Benno Kusters, et al. (2016) Intradural prepontine chordoma in an 11-year-old boy. A case report. Child’s Nervous system volume 32, pages169–173.</a:t>
            </a:r>
          </a:p>
          <a:p>
            <a:pPr marL="582613" indent="-514350">
              <a:buFont typeface="+mj-lt"/>
              <a:buAutoNum type="arabicPeriod"/>
            </a:pPr>
            <a:r>
              <a:rPr lang="en-GB" dirty="0"/>
              <a:t>Dow GR, Robson DK, Jaspan T, et al. (2003) Intradural cerebellar chordoma in a child: a case report and review of the literature. Childs </a:t>
            </a:r>
            <a:r>
              <a:rPr lang="en-GB" dirty="0" err="1"/>
              <a:t>Nerv</a:t>
            </a:r>
            <a:r>
              <a:rPr lang="en-GB" dirty="0"/>
              <a:t> </a:t>
            </a:r>
            <a:r>
              <a:rPr lang="en-GB" dirty="0" err="1"/>
              <a:t>Syst</a:t>
            </a:r>
            <a:r>
              <a:rPr lang="en-GB" dirty="0"/>
              <a:t> 19:188–191.</a:t>
            </a:r>
          </a:p>
          <a:p>
            <a:pPr marL="582613" indent="-514350">
              <a:buAutoNum type="arabicPeriod"/>
            </a:pPr>
            <a:r>
              <a:rPr lang="en-GB" dirty="0"/>
              <a:t>Chang SW, Gore PA, </a:t>
            </a:r>
            <a:r>
              <a:rPr lang="en-GB" dirty="0" err="1"/>
              <a:t>Nakaji</a:t>
            </a:r>
            <a:r>
              <a:rPr lang="en-GB" dirty="0"/>
              <a:t> P, et al. (2008) Juvenile intradural chordoma: case report. Neurosurgery 62:E525–E526 discussion E527</a:t>
            </a:r>
          </a:p>
          <a:p>
            <a:pPr marL="582613" indent="-514350">
              <a:buAutoNum type="arabicPeriod"/>
            </a:pPr>
            <a:r>
              <a:rPr lang="en-GB" dirty="0"/>
              <a:t>Zhang QH, Kong F, Guo HC</a:t>
            </a:r>
            <a:r>
              <a:rPr lang="en-GB"/>
              <a:t>, et al. (</a:t>
            </a:r>
            <a:r>
              <a:rPr lang="en-GB" dirty="0"/>
              <a:t>2010) Nasal endoscopic resection of extended intradural clival chordoma. </a:t>
            </a:r>
            <a:r>
              <a:rPr lang="en-GB" dirty="0" err="1"/>
              <a:t>Zhonghua</a:t>
            </a:r>
            <a:r>
              <a:rPr lang="en-GB" dirty="0"/>
              <a:t> </a:t>
            </a:r>
            <a:r>
              <a:rPr lang="en-GB" dirty="0" err="1"/>
              <a:t>Er</a:t>
            </a:r>
            <a:r>
              <a:rPr lang="en-GB" dirty="0"/>
              <a:t> Bi Yan Hou </a:t>
            </a:r>
            <a:r>
              <a:rPr lang="en-GB" dirty="0" err="1"/>
              <a:t>Tou</a:t>
            </a:r>
            <a:r>
              <a:rPr lang="en-GB" dirty="0"/>
              <a:t> Jing Wai </a:t>
            </a:r>
            <a:r>
              <a:rPr lang="en-GB" dirty="0" err="1"/>
              <a:t>Ke</a:t>
            </a:r>
            <a:r>
              <a:rPr lang="en-GB" dirty="0"/>
              <a:t> Za </a:t>
            </a:r>
            <a:r>
              <a:rPr lang="en-GB" dirty="0" err="1"/>
              <a:t>Zhi</a:t>
            </a:r>
            <a:r>
              <a:rPr lang="en-GB" dirty="0"/>
              <a:t> 45:542–546</a:t>
            </a:r>
          </a:p>
          <a:p>
            <a:pPr marL="582613" indent="-514350">
              <a:buAutoNum type="arabicPeriod"/>
            </a:pPr>
            <a:endParaRPr lang="en-GB" dirty="0"/>
          </a:p>
        </p:txBody>
      </p:sp>
    </p:spTree>
    <p:extLst>
      <p:ext uri="{BB962C8B-B14F-4D97-AF65-F5344CB8AC3E}">
        <p14:creationId xmlns:p14="http://schemas.microsoft.com/office/powerpoint/2010/main" val="1975953626"/>
      </p:ext>
    </p:extLst>
  </p:cSld>
  <p:clrMapOvr>
    <a:masterClrMapping/>
  </p:clrMapOvr>
</p:sld>
</file>

<file path=ppt/theme/theme1.xml><?xml version="1.0" encoding="utf-8"?>
<a:theme xmlns:a="http://schemas.openxmlformats.org/drawingml/2006/main" name="Theme2">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heme2" id="{6A8E7DBA-4896-43B2-8E5B-F3C861F88374}" vid="{D4F79E13-2378-4489-AF49-B28FF29134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95758</TotalTime>
  <Words>303</Words>
  <Application>Microsoft Office PowerPoint</Application>
  <PresentationFormat>Widescreen</PresentationFormat>
  <Paragraphs>36</Paragraphs>
  <Slides>4</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Aptos</vt:lpstr>
      <vt:lpstr>Aptos Display</vt:lpstr>
      <vt:lpstr>Arial</vt:lpstr>
      <vt:lpstr>Arial Black</vt:lpstr>
      <vt:lpstr>Calibri</vt:lpstr>
      <vt:lpstr>Times New Roman</vt:lpstr>
      <vt:lpstr>Wingdings</vt:lpstr>
      <vt:lpstr>Theme2</vt:lpstr>
      <vt:lpstr> INTRADURAL CHORDOMA  A Case Report </vt:lpstr>
      <vt:lpstr>PowerPoint Presentation</vt:lpstr>
      <vt:lpstr>PowerPoint Presentation</vt:lpstr>
      <vt:lpstr>References:</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Malformaciones Uterinas Congénitas: Utero septado</dc:title>
  <dc:creator>MarieLiSa C.</dc:creator>
  <cp:lastModifiedBy>Abbas Kanjeta</cp:lastModifiedBy>
  <cp:revision>604</cp:revision>
  <dcterms:created xsi:type="dcterms:W3CDTF">2015-08-11T05:35:00Z</dcterms:created>
  <dcterms:modified xsi:type="dcterms:W3CDTF">2025-02-06T07:08:05Z</dcterms:modified>
</cp:coreProperties>
</file>