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16" r:id="rId2"/>
    <p:sldId id="318" r:id="rId3"/>
    <p:sldId id="351" r:id="rId4"/>
    <p:sldId id="350" r:id="rId5"/>
    <p:sldId id="34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account" initials="Ma" lastIdx="1" clrIdx="0">
    <p:extLst>
      <p:ext uri="{19B8F6BF-5375-455C-9EA6-DF929625EA0E}">
        <p15:presenceInfo xmlns:p15="http://schemas.microsoft.com/office/powerpoint/2012/main" userId="0ba63bf2bc4d181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DE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94303" autoAdjust="0"/>
  </p:normalViewPr>
  <p:slideViewPr>
    <p:cSldViewPr snapToGrid="0">
      <p:cViewPr varScale="1">
        <p:scale>
          <a:sx n="107" d="100"/>
          <a:sy n="107" d="100"/>
        </p:scale>
        <p:origin x="9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1477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C8C2DE-31A7-4F2A-BE3D-903E28BFAA5E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32305C-D037-4D5B-AC7F-189333DA0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20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F7206-73C4-4742-A92B-B7114C2F9C9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0CE35-565D-4B7F-AFA3-707D35021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604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F7206-73C4-4742-A92B-B7114C2F9C9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0CE35-565D-4B7F-AFA3-707D35021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373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F7206-73C4-4742-A92B-B7114C2F9C9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0CE35-565D-4B7F-AFA3-707D35021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017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F7206-73C4-4742-A92B-B7114C2F9C9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0CE35-565D-4B7F-AFA3-707D35021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476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F7206-73C4-4742-A92B-B7114C2F9C9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0CE35-565D-4B7F-AFA3-707D35021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583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F7206-73C4-4742-A92B-B7114C2F9C9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0CE35-565D-4B7F-AFA3-707D35021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52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F7206-73C4-4742-A92B-B7114C2F9C9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0CE35-565D-4B7F-AFA3-707D35021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820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F7206-73C4-4742-A92B-B7114C2F9C9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0CE35-565D-4B7F-AFA3-707D35021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616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F7206-73C4-4742-A92B-B7114C2F9C9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0CE35-565D-4B7F-AFA3-707D35021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453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F7206-73C4-4742-A92B-B7114C2F9C9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0CE35-565D-4B7F-AFA3-707D35021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755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F7206-73C4-4742-A92B-B7114C2F9C9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0CE35-565D-4B7F-AFA3-707D35021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685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F7206-73C4-4742-A92B-B7114C2F9C9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0CE35-565D-4B7F-AFA3-707D35021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380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259/dmfr.20170323" TargetMode="External"/><Relationship Id="rId2" Type="http://schemas.openxmlformats.org/officeDocument/2006/relationships/hyperlink" Target="https://doi.org/10.4103/2231-0762.17874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x.doi.org/10.1007/s12105-007-0033-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14350"/>
            <a:ext cx="12192000" cy="1295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>
                <a:solidFill>
                  <a:srgbClr val="FFC000"/>
                </a:solidFill>
              </a:rPr>
              <a:t>Medication-related osteonecrosis of the jaw</a:t>
            </a:r>
            <a:r>
              <a:rPr lang="en-US" sz="4400" dirty="0">
                <a:solidFill>
                  <a:srgbClr val="FFC000"/>
                </a:solidFill>
              </a:rPr>
              <a:t> </a:t>
            </a:r>
          </a:p>
          <a:p>
            <a:r>
              <a:rPr lang="en-US" sz="4400" b="1" dirty="0">
                <a:solidFill>
                  <a:srgbClr val="FFC000"/>
                </a:solidFill>
              </a:rPr>
              <a:t>(MRONJ)</a:t>
            </a:r>
            <a:endParaRPr lang="en-US" sz="4400" dirty="0">
              <a:solidFill>
                <a:srgbClr val="FFC000"/>
              </a:solidFill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04825" y="2571750"/>
            <a:ext cx="11344275" cy="3924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By: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Prof.Dr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Sherif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Shama</a:t>
            </a:r>
          </a:p>
          <a:p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Consultant Radiologist, Sheikh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Jaber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Al-Ahmad Al-Sabah Hospital, Kuwait 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Professor Of Radio-diagnosis, Head and Neck imaging Unit, Department of Radio-diagnosis, Faculty Of medicine, University Of Alexandria, Egypt.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07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02627" y="235257"/>
            <a:ext cx="11536948" cy="60798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dirty="0">
                <a:solidFill>
                  <a:srgbClr val="FFC000"/>
                </a:solidFill>
              </a:rPr>
              <a:t>79 years old male patient with cancer prostate and extensive bony metastasis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dirty="0">
              <a:solidFill>
                <a:srgbClr val="FFC000"/>
              </a:solidFill>
            </a:endParaRP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sz="1800" dirty="0">
                <a:solidFill>
                  <a:schemeClr val="bg1"/>
                </a:solidFill>
              </a:rPr>
              <a:t>-He is on long-term  IV bisphosphonates  therapy (</a:t>
            </a:r>
            <a:r>
              <a:rPr lang="en-US" sz="1800" dirty="0" err="1">
                <a:solidFill>
                  <a:schemeClr val="bg1"/>
                </a:solidFill>
              </a:rPr>
              <a:t>Zoledronic</a:t>
            </a:r>
            <a:r>
              <a:rPr lang="en-US" sz="1800" dirty="0">
                <a:solidFill>
                  <a:schemeClr val="bg1"/>
                </a:solidFill>
              </a:rPr>
              <a:t> acid). 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sz="1800" dirty="0">
                <a:solidFill>
                  <a:schemeClr val="bg1"/>
                </a:solidFill>
              </a:rPr>
              <a:t>-He is presented with non-healing ulcer at the right retromandibular trigone (RMT) with long standing nearby soft tissue cellulitis since 3 months.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sz="1800" dirty="0">
                <a:solidFill>
                  <a:schemeClr val="bg1"/>
                </a:solidFill>
              </a:rPr>
              <a:t>-No history of previous irradiation to the mandible.</a:t>
            </a:r>
          </a:p>
          <a:p>
            <a:pPr marL="0" indent="0" algn="just">
              <a:buNone/>
            </a:pPr>
            <a:r>
              <a:rPr lang="en-US" sz="1800" dirty="0">
                <a:solidFill>
                  <a:schemeClr val="bg1"/>
                </a:solidFill>
              </a:rPr>
              <a:t>His CT scans showed:</a:t>
            </a:r>
          </a:p>
          <a:p>
            <a:pPr algn="just">
              <a:buFontTx/>
              <a:buChar char="-"/>
            </a:pPr>
            <a:r>
              <a:rPr lang="en-US" sz="1800" dirty="0">
                <a:solidFill>
                  <a:srgbClr val="42DE55"/>
                </a:solidFill>
              </a:rPr>
              <a:t>At the site of the long standing ulcer at the right retromandibular trigone (RMT), there are Interruptions in the mandibular cortex with deep osteonecrosis, superadded osteomyelitis </a:t>
            </a:r>
            <a:r>
              <a:rPr lang="en-US" sz="1800" dirty="0">
                <a:solidFill>
                  <a:srgbClr val="7030A0"/>
                </a:solidFill>
              </a:rPr>
              <a:t>with bony </a:t>
            </a:r>
            <a:r>
              <a:rPr lang="en-US" sz="1800" dirty="0" err="1">
                <a:solidFill>
                  <a:srgbClr val="7030A0"/>
                </a:solidFill>
              </a:rPr>
              <a:t>sequestrum</a:t>
            </a:r>
            <a:r>
              <a:rPr lang="en-US" sz="1800" dirty="0">
                <a:solidFill>
                  <a:srgbClr val="7030A0"/>
                </a:solidFill>
              </a:rPr>
              <a:t> extending deep reaching the mandibular canal.</a:t>
            </a:r>
          </a:p>
          <a:p>
            <a:pPr algn="just">
              <a:buFontTx/>
              <a:buChar char="-"/>
            </a:pPr>
            <a:r>
              <a:rPr lang="en-US" sz="1800" dirty="0">
                <a:solidFill>
                  <a:srgbClr val="FFC000"/>
                </a:solidFill>
              </a:rPr>
              <a:t>Poorly defined mixed lucent and sclerotic changes within the medulla of the bony mandible</a:t>
            </a:r>
            <a:r>
              <a:rPr lang="en-US" sz="1800" dirty="0">
                <a:solidFill>
                  <a:srgbClr val="FFFF00"/>
                </a:solidFill>
              </a:rPr>
              <a:t>. </a:t>
            </a:r>
          </a:p>
          <a:p>
            <a:pPr algn="just">
              <a:buFontTx/>
              <a:buChar char="-"/>
            </a:pPr>
            <a:r>
              <a:rPr lang="en-US" sz="1800" dirty="0">
                <a:solidFill>
                  <a:srgbClr val="7030A0"/>
                </a:solidFill>
              </a:rPr>
              <a:t>Widening of the periodontal ligament space of the mandibular teeth </a:t>
            </a:r>
            <a:r>
              <a:rPr lang="en-US" sz="1800" dirty="0">
                <a:solidFill>
                  <a:srgbClr val="FF0000"/>
                </a:solidFill>
              </a:rPr>
              <a:t>with Intact lamina dura.</a:t>
            </a:r>
          </a:p>
          <a:p>
            <a:pPr algn="just">
              <a:buFontTx/>
              <a:buChar char="-"/>
            </a:pPr>
            <a:r>
              <a:rPr lang="en-US" sz="1800" dirty="0">
                <a:solidFill>
                  <a:srgbClr val="FFFF00"/>
                </a:solidFill>
              </a:rPr>
              <a:t>Soft tissue sheets along the mandible representing tissue edema/infection </a:t>
            </a:r>
            <a:r>
              <a:rPr lang="en-US" sz="1800" dirty="0">
                <a:solidFill>
                  <a:srgbClr val="FF0000"/>
                </a:solidFill>
              </a:rPr>
              <a:t>with underlying  diffuse periosteal reaction representing as sclerosis of irregular thickness casting the lingual surface of the mandible.</a:t>
            </a:r>
          </a:p>
          <a:p>
            <a:pPr algn="just">
              <a:buFontTx/>
              <a:buChar char="-"/>
            </a:pPr>
            <a:r>
              <a:rPr lang="en-US" sz="1800" dirty="0">
                <a:solidFill>
                  <a:schemeClr val="bg1"/>
                </a:solidFill>
              </a:rPr>
              <a:t>IV bisphosphonate therapy was temporarily stopped and surgical debridement was performed.</a:t>
            </a:r>
          </a:p>
        </p:txBody>
      </p:sp>
    </p:spTree>
    <p:extLst>
      <p:ext uri="{BB962C8B-B14F-4D97-AF65-F5344CB8AC3E}">
        <p14:creationId xmlns:p14="http://schemas.microsoft.com/office/powerpoint/2010/main" val="1864930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2531" y="-38657"/>
            <a:ext cx="4525038" cy="436019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1063" y="-77314"/>
            <a:ext cx="4368528" cy="436019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65627" y="-98863"/>
            <a:ext cx="3848100" cy="445905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87355" y="3762375"/>
            <a:ext cx="4004645" cy="2981325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9524" y="4398828"/>
            <a:ext cx="8096251" cy="22845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dirty="0">
                <a:solidFill>
                  <a:schemeClr val="bg1"/>
                </a:solidFill>
              </a:rPr>
              <a:t>CT scans,  Coronal (A,B) in bone window. Axial in bone window (D), axial in soft tissue window (D)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800" dirty="0">
                <a:solidFill>
                  <a:srgbClr val="00B050"/>
                </a:solidFill>
              </a:rPr>
              <a:t>The site of the non-healing ulcer at the right retromandibular trigone (green arrows, in A,B) with underlying osteonecrosis, osteomyelitis and </a:t>
            </a:r>
            <a:r>
              <a:rPr lang="en-US" sz="1800" dirty="0" err="1">
                <a:solidFill>
                  <a:srgbClr val="7030A0"/>
                </a:solidFill>
              </a:rPr>
              <a:t>sequestrum</a:t>
            </a:r>
            <a:r>
              <a:rPr lang="en-US" sz="1800" dirty="0">
                <a:solidFill>
                  <a:srgbClr val="7030A0"/>
                </a:solidFill>
              </a:rPr>
              <a:t> reaching deep to the mandibular canal (Purple arrows in B,C)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800" dirty="0">
                <a:solidFill>
                  <a:srgbClr val="FFFF00"/>
                </a:solidFill>
              </a:rPr>
              <a:t>Overlying soft tissue edema and inflammation (yellow arrows in D) </a:t>
            </a:r>
            <a:r>
              <a:rPr lang="en-US" sz="1800" dirty="0">
                <a:solidFill>
                  <a:srgbClr val="FF0000"/>
                </a:solidFill>
              </a:rPr>
              <a:t>with underlying periosteal reaction ( red arrow in C) 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89199" y="333374"/>
            <a:ext cx="282302" cy="2539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355963" y="206393"/>
            <a:ext cx="282302" cy="2539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8501724" y="79412"/>
            <a:ext cx="282302" cy="2539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8447569" y="3920043"/>
            <a:ext cx="282302" cy="2539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>
                <a:solidFill>
                  <a:srgbClr val="FF0000"/>
                </a:solidFill>
              </a:rPr>
              <a:t>D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1217061" y="2295525"/>
            <a:ext cx="325496" cy="285173"/>
          </a:xfrm>
          <a:prstGeom prst="straightConnector1">
            <a:avLst/>
          </a:prstGeom>
          <a:ln w="34925">
            <a:solidFill>
              <a:srgbClr val="00B050"/>
            </a:solidFill>
            <a:headEnd type="none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5422841" y="2396704"/>
            <a:ext cx="325496" cy="285173"/>
          </a:xfrm>
          <a:prstGeom prst="straightConnector1">
            <a:avLst/>
          </a:prstGeom>
          <a:ln w="34925">
            <a:solidFill>
              <a:srgbClr val="00B050"/>
            </a:solidFill>
            <a:headEnd type="none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5400491" y="2928096"/>
            <a:ext cx="370196" cy="273555"/>
          </a:xfrm>
          <a:prstGeom prst="straightConnector1">
            <a:avLst/>
          </a:prstGeom>
          <a:ln w="34925">
            <a:solidFill>
              <a:srgbClr val="7030A0"/>
            </a:solidFill>
            <a:headEnd type="none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9206200" y="1565318"/>
            <a:ext cx="306690" cy="547111"/>
          </a:xfrm>
          <a:prstGeom prst="straightConnector1">
            <a:avLst/>
          </a:prstGeom>
          <a:ln w="34925">
            <a:solidFill>
              <a:srgbClr val="7030A0"/>
            </a:solidFill>
            <a:headEnd type="none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8651904" y="4673483"/>
            <a:ext cx="554296" cy="216061"/>
          </a:xfrm>
          <a:prstGeom prst="straightConnector1">
            <a:avLst/>
          </a:prstGeom>
          <a:ln w="34925">
            <a:solidFill>
              <a:srgbClr val="FFFF00"/>
            </a:solidFill>
            <a:headEnd type="none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11025475" y="4498814"/>
            <a:ext cx="351725" cy="349338"/>
          </a:xfrm>
          <a:prstGeom prst="straightConnector1">
            <a:avLst/>
          </a:prstGeom>
          <a:ln w="34925">
            <a:solidFill>
              <a:srgbClr val="FFFF00"/>
            </a:solidFill>
            <a:headEnd type="none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9810282" y="841386"/>
            <a:ext cx="470366" cy="330189"/>
          </a:xfrm>
          <a:prstGeom prst="straightConnector1">
            <a:avLst/>
          </a:prstGeom>
          <a:ln w="34925">
            <a:solidFill>
              <a:srgbClr val="C00000"/>
            </a:solidFill>
            <a:headEnd type="none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9846016" y="4733854"/>
            <a:ext cx="330726" cy="114298"/>
          </a:xfrm>
          <a:prstGeom prst="straightConnector1">
            <a:avLst/>
          </a:prstGeom>
          <a:ln w="34925">
            <a:solidFill>
              <a:srgbClr val="FFFF00"/>
            </a:solidFill>
            <a:headEnd type="none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0076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-1790700"/>
            <a:ext cx="5929207" cy="613798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0121" y="-2162175"/>
            <a:ext cx="7865078" cy="8286750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 flipV="1">
            <a:off x="1615961" y="3451659"/>
            <a:ext cx="120536" cy="124402"/>
          </a:xfrm>
          <a:prstGeom prst="straightConnector1">
            <a:avLst/>
          </a:prstGeom>
          <a:ln w="34925">
            <a:solidFill>
              <a:srgbClr val="FFC000"/>
            </a:solidFill>
            <a:headEnd type="none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/>
          <p:cNvSpPr txBox="1">
            <a:spLocks/>
          </p:cNvSpPr>
          <p:nvPr/>
        </p:nvSpPr>
        <p:spPr>
          <a:xfrm>
            <a:off x="43808" y="4270487"/>
            <a:ext cx="6288166" cy="25438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dirty="0">
                <a:solidFill>
                  <a:schemeClr val="bg1"/>
                </a:solidFill>
              </a:rPr>
              <a:t>Sagittal oblique CT reconstruction along the right hemi-mandible parallel to the mandibular canal showed 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B050"/>
                </a:solidFill>
              </a:rPr>
              <a:t>-The site of the non-healing ulcer at the right RMT (green arrow)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C000"/>
                </a:solidFill>
              </a:rPr>
              <a:t>-Poorly defined mixed lucent and sclerotic changes within the medulla of the mandible. (Arrow heads)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>
                <a:solidFill>
                  <a:srgbClr val="7030A0"/>
                </a:solidFill>
              </a:rPr>
              <a:t>-Widening of the periodontal ligament space of the mandibular teeth(Purple arrows). </a:t>
            </a:r>
            <a:r>
              <a:rPr lang="en-US" sz="1800" dirty="0">
                <a:solidFill>
                  <a:srgbClr val="FF0000"/>
                </a:solidFill>
              </a:rPr>
              <a:t>Still intact lamina dura (Red arrow)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981200" y="3451659"/>
            <a:ext cx="120536" cy="124402"/>
          </a:xfrm>
          <a:prstGeom prst="straightConnector1">
            <a:avLst/>
          </a:prstGeom>
          <a:ln w="34925">
            <a:solidFill>
              <a:srgbClr val="FFC000"/>
            </a:solidFill>
            <a:headEnd type="none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8635887" y="4600000"/>
            <a:ext cx="127113" cy="57725"/>
          </a:xfrm>
          <a:prstGeom prst="straightConnector1">
            <a:avLst/>
          </a:prstGeom>
          <a:ln w="34925">
            <a:solidFill>
              <a:srgbClr val="FFC000"/>
            </a:solidFill>
            <a:headEnd type="none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8131063" y="4819075"/>
            <a:ext cx="19879" cy="185544"/>
          </a:xfrm>
          <a:prstGeom prst="straightConnector1">
            <a:avLst/>
          </a:prstGeom>
          <a:ln w="34925">
            <a:solidFill>
              <a:srgbClr val="FFC000"/>
            </a:solidFill>
            <a:headEnd type="none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8921129" y="3166486"/>
            <a:ext cx="77846" cy="694748"/>
          </a:xfrm>
          <a:prstGeom prst="straightConnector1">
            <a:avLst/>
          </a:prstGeom>
          <a:ln w="34925">
            <a:solidFill>
              <a:srgbClr val="00B050"/>
            </a:solidFill>
            <a:headEnd type="none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2566219" y="3165987"/>
            <a:ext cx="407910" cy="410074"/>
          </a:xfrm>
          <a:prstGeom prst="straightConnector1">
            <a:avLst/>
          </a:prstGeom>
          <a:ln w="34925">
            <a:solidFill>
              <a:srgbClr val="7030A0"/>
            </a:solidFill>
            <a:headEnd type="none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2738725" y="3070665"/>
            <a:ext cx="235403" cy="505396"/>
          </a:xfrm>
          <a:prstGeom prst="straightConnector1">
            <a:avLst/>
          </a:prstGeom>
          <a:ln w="34925">
            <a:solidFill>
              <a:srgbClr val="7030A0"/>
            </a:solidFill>
            <a:headEnd type="none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2743007" y="2576052"/>
            <a:ext cx="302408" cy="379564"/>
          </a:xfrm>
          <a:prstGeom prst="straightConnector1">
            <a:avLst/>
          </a:prstGeom>
          <a:ln w="34925">
            <a:solidFill>
              <a:srgbClr val="FF0000"/>
            </a:solidFill>
            <a:headEnd type="none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4322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650" y="258294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References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649" y="1263650"/>
            <a:ext cx="11477625" cy="275590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en-US" sz="5500" dirty="0">
              <a:solidFill>
                <a:schemeClr val="bg1"/>
              </a:solidFill>
            </a:endParaRPr>
          </a:p>
          <a:p>
            <a:pPr algn="just"/>
            <a:r>
              <a:rPr lang="en-US" sz="5500" dirty="0">
                <a:solidFill>
                  <a:schemeClr val="bg1"/>
                </a:solidFill>
              </a:rPr>
              <a:t>Rosella D, </a:t>
            </a:r>
            <a:r>
              <a:rPr lang="en-US" sz="5500" dirty="0" err="1">
                <a:solidFill>
                  <a:schemeClr val="bg1"/>
                </a:solidFill>
              </a:rPr>
              <a:t>Papi</a:t>
            </a:r>
            <a:r>
              <a:rPr lang="en-US" sz="5500" dirty="0">
                <a:solidFill>
                  <a:schemeClr val="bg1"/>
                </a:solidFill>
              </a:rPr>
              <a:t> P, </a:t>
            </a:r>
            <a:r>
              <a:rPr lang="en-US" sz="5500" dirty="0" err="1">
                <a:solidFill>
                  <a:schemeClr val="bg1"/>
                </a:solidFill>
              </a:rPr>
              <a:t>Giardino</a:t>
            </a:r>
            <a:r>
              <a:rPr lang="en-US" sz="5500" dirty="0">
                <a:solidFill>
                  <a:schemeClr val="bg1"/>
                </a:solidFill>
              </a:rPr>
              <a:t> R, </a:t>
            </a:r>
            <a:r>
              <a:rPr lang="en-US" sz="5500" dirty="0" err="1">
                <a:solidFill>
                  <a:schemeClr val="bg1"/>
                </a:solidFill>
              </a:rPr>
              <a:t>Cicalini</a:t>
            </a:r>
            <a:r>
              <a:rPr lang="en-US" sz="5500" dirty="0">
                <a:solidFill>
                  <a:schemeClr val="bg1"/>
                </a:solidFill>
              </a:rPr>
              <a:t> E, </a:t>
            </a:r>
            <a:r>
              <a:rPr lang="en-US" sz="5500" dirty="0" err="1">
                <a:solidFill>
                  <a:schemeClr val="bg1"/>
                </a:solidFill>
              </a:rPr>
              <a:t>Piccoli</a:t>
            </a:r>
            <a:r>
              <a:rPr lang="en-US" sz="5500" dirty="0">
                <a:solidFill>
                  <a:schemeClr val="bg1"/>
                </a:solidFill>
              </a:rPr>
              <a:t> L, </a:t>
            </a:r>
            <a:r>
              <a:rPr lang="en-US" sz="5500" dirty="0" err="1">
                <a:solidFill>
                  <a:schemeClr val="bg1"/>
                </a:solidFill>
              </a:rPr>
              <a:t>Pompa</a:t>
            </a:r>
            <a:r>
              <a:rPr lang="en-US" sz="5500" dirty="0">
                <a:solidFill>
                  <a:schemeClr val="bg1"/>
                </a:solidFill>
              </a:rPr>
              <a:t> G. Medication-Related Osteonecrosis of the Jaw: Clinical and Practical Guidelines. J </a:t>
            </a:r>
            <a:r>
              <a:rPr lang="en-US" sz="5500" dirty="0" err="1">
                <a:solidFill>
                  <a:schemeClr val="bg1"/>
                </a:solidFill>
              </a:rPr>
              <a:t>Int</a:t>
            </a:r>
            <a:r>
              <a:rPr lang="en-US" sz="5500" dirty="0">
                <a:solidFill>
                  <a:schemeClr val="bg1"/>
                </a:solidFill>
              </a:rPr>
              <a:t> </a:t>
            </a:r>
            <a:r>
              <a:rPr lang="en-US" sz="5500" dirty="0" err="1">
                <a:solidFill>
                  <a:schemeClr val="bg1"/>
                </a:solidFill>
              </a:rPr>
              <a:t>Soc</a:t>
            </a:r>
            <a:r>
              <a:rPr lang="en-US" sz="5500" dirty="0">
                <a:solidFill>
                  <a:schemeClr val="bg1"/>
                </a:solidFill>
              </a:rPr>
              <a:t> </a:t>
            </a:r>
            <a:r>
              <a:rPr lang="en-US" sz="5500" dirty="0" err="1">
                <a:solidFill>
                  <a:schemeClr val="bg1"/>
                </a:solidFill>
              </a:rPr>
              <a:t>Prev</a:t>
            </a:r>
            <a:r>
              <a:rPr lang="en-US" sz="5500" dirty="0">
                <a:solidFill>
                  <a:schemeClr val="bg1"/>
                </a:solidFill>
              </a:rPr>
              <a:t> Community Dent. 2016;6(2):97-104. </a:t>
            </a:r>
            <a:r>
              <a:rPr lang="en-US" sz="5500" dirty="0">
                <a:solidFill>
                  <a:schemeClr val="bg1"/>
                </a:solidFill>
                <a:hlinkClick r:id="rId2"/>
              </a:rPr>
              <a:t>doi:10.4103/2231-0762.178742</a:t>
            </a:r>
            <a:r>
              <a:rPr lang="en-US" sz="5500" dirty="0">
                <a:solidFill>
                  <a:schemeClr val="bg1"/>
                </a:solidFill>
              </a:rPr>
              <a:t> </a:t>
            </a:r>
          </a:p>
          <a:p>
            <a:pPr algn="just"/>
            <a:r>
              <a:rPr lang="en-US" sz="5500" dirty="0">
                <a:solidFill>
                  <a:schemeClr val="bg1"/>
                </a:solidFill>
              </a:rPr>
              <a:t>Baba A, </a:t>
            </a:r>
            <a:r>
              <a:rPr lang="en-US" sz="5500" dirty="0" err="1">
                <a:solidFill>
                  <a:schemeClr val="bg1"/>
                </a:solidFill>
              </a:rPr>
              <a:t>Goto</a:t>
            </a:r>
            <a:r>
              <a:rPr lang="en-US" sz="5500" dirty="0">
                <a:solidFill>
                  <a:schemeClr val="bg1"/>
                </a:solidFill>
              </a:rPr>
              <a:t> T, </a:t>
            </a:r>
            <a:r>
              <a:rPr lang="en-US" sz="5500" dirty="0" err="1">
                <a:solidFill>
                  <a:schemeClr val="bg1"/>
                </a:solidFill>
              </a:rPr>
              <a:t>Ojiri</a:t>
            </a:r>
            <a:r>
              <a:rPr lang="en-US" sz="5500" dirty="0">
                <a:solidFill>
                  <a:schemeClr val="bg1"/>
                </a:solidFill>
              </a:rPr>
              <a:t> H et al. CT Imaging Features of </a:t>
            </a:r>
            <a:r>
              <a:rPr lang="en-US" sz="5500" dirty="0" err="1">
                <a:solidFill>
                  <a:schemeClr val="bg1"/>
                </a:solidFill>
              </a:rPr>
              <a:t>Antiresorptive</a:t>
            </a:r>
            <a:r>
              <a:rPr lang="en-US" sz="5500" dirty="0">
                <a:solidFill>
                  <a:schemeClr val="bg1"/>
                </a:solidFill>
              </a:rPr>
              <a:t> Agent-Related Osteonecrosis of the Jaw/medication-Related Osteonecrosis of the Jaw. </a:t>
            </a:r>
            <a:r>
              <a:rPr lang="en-US" sz="5500" dirty="0" err="1">
                <a:solidFill>
                  <a:schemeClr val="bg1"/>
                </a:solidFill>
              </a:rPr>
              <a:t>Dentomaxillofac</a:t>
            </a:r>
            <a:r>
              <a:rPr lang="en-US" sz="5500" dirty="0">
                <a:solidFill>
                  <a:schemeClr val="bg1"/>
                </a:solidFill>
              </a:rPr>
              <a:t> </a:t>
            </a:r>
            <a:r>
              <a:rPr lang="en-US" sz="5500" dirty="0" err="1">
                <a:solidFill>
                  <a:schemeClr val="bg1"/>
                </a:solidFill>
              </a:rPr>
              <a:t>Radiol</a:t>
            </a:r>
            <a:r>
              <a:rPr lang="en-US" sz="5500" dirty="0">
                <a:solidFill>
                  <a:schemeClr val="bg1"/>
                </a:solidFill>
              </a:rPr>
              <a:t>. 2018;47(4):20170323. </a:t>
            </a:r>
            <a:r>
              <a:rPr lang="en-US" sz="5500" dirty="0">
                <a:solidFill>
                  <a:schemeClr val="bg1"/>
                </a:solidFill>
                <a:hlinkClick r:id="rId3"/>
              </a:rPr>
              <a:t>doi:10.1259/dmfr.20170323</a:t>
            </a:r>
            <a:endParaRPr lang="en-US" sz="5500" dirty="0">
              <a:solidFill>
                <a:schemeClr val="bg1"/>
              </a:solidFill>
            </a:endParaRPr>
          </a:p>
          <a:p>
            <a:pPr algn="just"/>
            <a:r>
              <a:rPr lang="en-US" sz="5500" dirty="0" err="1">
                <a:solidFill>
                  <a:schemeClr val="bg1"/>
                </a:solidFill>
              </a:rPr>
              <a:t>Ficarra</a:t>
            </a:r>
            <a:r>
              <a:rPr lang="en-US" sz="5500" dirty="0">
                <a:solidFill>
                  <a:schemeClr val="bg1"/>
                </a:solidFill>
              </a:rPr>
              <a:t> G, Beninati F. Bisphosphonate-related osteonecrosis of the jaws: an update on clinical, pathological and management aspects. Head Neck </a:t>
            </a:r>
            <a:r>
              <a:rPr lang="en-US" sz="5500" dirty="0" err="1">
                <a:solidFill>
                  <a:schemeClr val="bg1"/>
                </a:solidFill>
              </a:rPr>
              <a:t>Pathol</a:t>
            </a:r>
            <a:r>
              <a:rPr lang="en-US" sz="5500" dirty="0">
                <a:solidFill>
                  <a:schemeClr val="bg1"/>
                </a:solidFill>
              </a:rPr>
              <a:t>. 2007;1 (2): 132-40. </a:t>
            </a:r>
            <a:r>
              <a:rPr lang="en-US" sz="5500" dirty="0">
                <a:solidFill>
                  <a:schemeClr val="bg1"/>
                </a:solidFill>
                <a:hlinkClick r:id="rId4"/>
              </a:rPr>
              <a:t>doi:10.1007/s12105-007-0033-2</a:t>
            </a:r>
            <a:endParaRPr lang="en-US" sz="5500" dirty="0">
              <a:solidFill>
                <a:schemeClr val="bg1"/>
              </a:solidFill>
            </a:endParaRPr>
          </a:p>
          <a:p>
            <a:pPr algn="just"/>
            <a:r>
              <a:rPr lang="en-US" sz="5500" dirty="0" err="1">
                <a:solidFill>
                  <a:schemeClr val="bg1"/>
                </a:solidFill>
              </a:rPr>
              <a:t>Weerakkody</a:t>
            </a:r>
            <a:r>
              <a:rPr lang="en-US" sz="5500" dirty="0">
                <a:solidFill>
                  <a:schemeClr val="bg1"/>
                </a:solidFill>
              </a:rPr>
              <a:t> Y, Campos A, Guan H, et al. Medication-related osteonecrosis of the jaw. Reference article, Radiopaedia.org (Accessed on 07 Jan 2025) https://doi.org/10.53347/rID-6784</a:t>
            </a:r>
          </a:p>
          <a:p>
            <a:endParaRPr lang="en-US" sz="5500" dirty="0">
              <a:solidFill>
                <a:schemeClr val="bg1"/>
              </a:solidFill>
            </a:endParaRPr>
          </a:p>
          <a:p>
            <a:endParaRPr lang="en-US" sz="5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223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1628</TotalTime>
  <Words>273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References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Abbas Kanjeta</cp:lastModifiedBy>
  <cp:revision>520</cp:revision>
  <dcterms:created xsi:type="dcterms:W3CDTF">2022-05-06T09:30:35Z</dcterms:created>
  <dcterms:modified xsi:type="dcterms:W3CDTF">2025-02-06T07:07:46Z</dcterms:modified>
</cp:coreProperties>
</file>