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24" r:id="rId1"/>
  </p:sldMasterIdLst>
  <p:notesMasterIdLst>
    <p:notesMasterId r:id="rId6"/>
  </p:notesMasterIdLst>
  <p:sldIdLst>
    <p:sldId id="1027" r:id="rId2"/>
    <p:sldId id="1029" r:id="rId3"/>
    <p:sldId id="1025" r:id="rId4"/>
    <p:sldId id="1028"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laa gouda" initials="wg" lastIdx="3" clrIdx="0">
    <p:extLst>
      <p:ext uri="{19B8F6BF-5375-455C-9EA6-DF929625EA0E}">
        <p15:presenceInfo xmlns:p15="http://schemas.microsoft.com/office/powerpoint/2012/main" userId="03ce6102ce19002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AD307D-15DE-4E5E-9E3D-DA54D4CF2F32}" v="63" dt="2025-01-13T15:17:37.4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54" autoAdjust="0"/>
    <p:restoredTop sz="82277" autoAdjust="0"/>
  </p:normalViewPr>
  <p:slideViewPr>
    <p:cSldViewPr snapToGrid="0">
      <p:cViewPr>
        <p:scale>
          <a:sx n="51" d="100"/>
          <a:sy n="51" d="100"/>
        </p:scale>
        <p:origin x="2892" y="10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286301-CF30-4E59-8F3D-F169E81BFD08}" type="datetimeFigureOut">
              <a:rPr lang="en-US" smtClean="0"/>
              <a:t>2/6/2025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1DFCCA-DC5F-4DED-9DAE-9D6B1E8DF677}" type="slidenum">
              <a:rPr lang="en-US" smtClean="0"/>
              <a:t>‹#›</a:t>
            </a:fld>
            <a:endParaRPr lang="en-US"/>
          </a:p>
        </p:txBody>
      </p:sp>
    </p:spTree>
    <p:extLst>
      <p:ext uri="{BB962C8B-B14F-4D97-AF65-F5344CB8AC3E}">
        <p14:creationId xmlns:p14="http://schemas.microsoft.com/office/powerpoint/2010/main" val="3348197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GB"/>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smtClean="0"/>
              <a:pPr/>
              <a:t>2/6/2025</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8754494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33182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43618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15559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07353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29075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GB"/>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50142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Title 1"/>
          <p:cNvSpPr>
            <a:spLocks noGrp="1"/>
          </p:cNvSpPr>
          <p:nvPr>
            <p:ph type="title"/>
          </p:nvPr>
        </p:nvSpPr>
        <p:spPr>
          <a:xfrm>
            <a:off x="685801" y="609600"/>
            <a:ext cx="10131425" cy="1456267"/>
          </a:xfrm>
        </p:spPr>
        <p:txBody>
          <a:bodyPr/>
          <a:lstStyle/>
          <a:p>
            <a:r>
              <a:rPr lang="en-GB"/>
              <a:t>Click to edit Master title style</a:t>
            </a:r>
            <a:endParaRPr lang="en-US" dirty="0"/>
          </a:p>
        </p:txBody>
      </p:sp>
    </p:spTree>
    <p:extLst>
      <p:ext uri="{BB962C8B-B14F-4D97-AF65-F5344CB8AC3E}">
        <p14:creationId xmlns:p14="http://schemas.microsoft.com/office/powerpoint/2010/main" val="3021723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10406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0499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GB"/>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52358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00705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72193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31389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2/6/2025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23399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98022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GB"/>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97026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2/6/2025</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79933963"/>
      </p:ext>
    </p:extLst>
  </p:cSld>
  <p:clrMap bg1="dk1" tx1="lt1" bg2="dk2" tx2="lt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 id="2147483839" r:id="rId15"/>
    <p:sldLayoutId id="2147483840" r:id="rId16"/>
    <p:sldLayoutId id="214748384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BA270-00E0-93ED-844F-DFF76D718562}"/>
              </a:ext>
            </a:extLst>
          </p:cNvPr>
          <p:cNvSpPr>
            <a:spLocks noGrp="1"/>
          </p:cNvSpPr>
          <p:nvPr>
            <p:ph type="title"/>
          </p:nvPr>
        </p:nvSpPr>
        <p:spPr/>
        <p:txBody>
          <a:bodyPr>
            <a:normAutofit fontScale="90000"/>
          </a:bodyPr>
          <a:lstStyle/>
          <a:p>
            <a:br>
              <a:rPr lang="en-GB" sz="4800" b="1" dirty="0">
                <a:latin typeface="Arial Black" panose="020B0A04020102020204" pitchFamily="34" charset="0"/>
              </a:rPr>
            </a:br>
            <a:r>
              <a:rPr lang="en-GB" sz="4800" b="1" dirty="0">
                <a:latin typeface="Arial Black" panose="020B0A04020102020204" pitchFamily="34" charset="0"/>
              </a:rPr>
              <a:t>Orbital Apex Syndrome </a:t>
            </a:r>
            <a:r>
              <a:rPr lang="en-US" sz="4800" b="1" dirty="0">
                <a:latin typeface="Arial Black" panose="020B0A04020102020204" pitchFamily="34" charset="0"/>
              </a:rPr>
              <a:t>(</a:t>
            </a:r>
            <a:r>
              <a:rPr lang="en-GB" sz="4800" b="1" dirty="0">
                <a:latin typeface="Arial Black" panose="020B0A04020102020204" pitchFamily="34" charset="0"/>
              </a:rPr>
              <a:t>Tolosa Hunt variant)</a:t>
            </a:r>
            <a:br>
              <a:rPr lang="en-US" sz="4800" dirty="0">
                <a:latin typeface="Times New Roman" panose="02020603050405020304" pitchFamily="18" charset="0"/>
                <a:cs typeface="Times New Roman" panose="02020603050405020304" pitchFamily="18" charset="0"/>
              </a:rPr>
            </a:br>
            <a:endParaRPr lang="en-GB" sz="4800" b="1" dirty="0">
              <a:latin typeface="Arial Black" panose="020B0A04020102020204" pitchFamily="34" charset="0"/>
            </a:endParaRPr>
          </a:p>
        </p:txBody>
      </p:sp>
      <p:sp>
        <p:nvSpPr>
          <p:cNvPr id="3" name="Content Placeholder 2">
            <a:extLst>
              <a:ext uri="{FF2B5EF4-FFF2-40B4-BE49-F238E27FC236}">
                <a16:creationId xmlns:a16="http://schemas.microsoft.com/office/drawing/2014/main" id="{F9361935-D621-DD1C-2994-F120BECFFC52}"/>
              </a:ext>
            </a:extLst>
          </p:cNvPr>
          <p:cNvSpPr>
            <a:spLocks noGrp="1"/>
          </p:cNvSpPr>
          <p:nvPr>
            <p:ph idx="1"/>
          </p:nvPr>
        </p:nvSpPr>
        <p:spPr>
          <a:xfrm>
            <a:off x="111211" y="2514600"/>
            <a:ext cx="11986054" cy="3577281"/>
          </a:xfrm>
        </p:spPr>
        <p:txBody>
          <a:bodyPr>
            <a:normAutofit fontScale="55000" lnSpcReduction="20000"/>
          </a:bodyPr>
          <a:lstStyle/>
          <a:p>
            <a:endParaRPr lang="en-US" sz="3000" b="1" dirty="0"/>
          </a:p>
          <a:p>
            <a:pPr marL="0" lvl="0" indent="0" rtl="0">
              <a:lnSpc>
                <a:spcPct val="115000"/>
              </a:lnSpc>
              <a:spcAft>
                <a:spcPts val="800"/>
              </a:spcAft>
              <a:buNone/>
              <a:tabLst>
                <a:tab pos="457200" algn="l"/>
              </a:tabLst>
            </a:pPr>
            <a:r>
              <a:rPr lang="en-US" sz="5100" b="1" dirty="0">
                <a:latin typeface="Aptos Display" panose="020B0004020202020204" pitchFamily="34" charset="0"/>
              </a:rPr>
              <a:t>WALAA  ABDULLAH G</a:t>
            </a:r>
            <a:r>
              <a:rPr lang="en-GB" sz="5100" b="1" dirty="0">
                <a:latin typeface="Aptos Display" panose="020B0004020202020204" pitchFamily="34" charset="0"/>
              </a:rPr>
              <a:t>OUDA</a:t>
            </a:r>
            <a:r>
              <a:rPr lang="en-GB" sz="5100" kern="100" baseline="30000" dirty="0">
                <a:latin typeface="Aptos Display" panose="020B0004020202020204" pitchFamily="34" charset="0"/>
                <a:cs typeface="Times New Roman" panose="02020603050405020304" pitchFamily="18" charset="0"/>
              </a:rPr>
              <a:t>1</a:t>
            </a:r>
            <a:r>
              <a:rPr lang="en-US" sz="5100" b="1" dirty="0">
                <a:latin typeface="Aptos Display" panose="020B0004020202020204" pitchFamily="34" charset="0"/>
              </a:rPr>
              <a:t> </a:t>
            </a:r>
            <a:r>
              <a:rPr lang="en-GB" sz="5100" b="1" dirty="0">
                <a:latin typeface="Aptos Display" panose="020B0004020202020204" pitchFamily="34" charset="0"/>
              </a:rPr>
              <a:t>  and  </a:t>
            </a:r>
            <a:r>
              <a:rPr lang="en-US" sz="5100" b="1" dirty="0">
                <a:latin typeface="Aptos Display" panose="020B0004020202020204" pitchFamily="34" charset="0"/>
              </a:rPr>
              <a:t>ENAS ABDEL </a:t>
            </a:r>
            <a:r>
              <a:rPr lang="en-US" sz="5100" b="1" kern="100" dirty="0">
                <a:effectLst/>
                <a:latin typeface="Aptos Display" panose="020B0004020202020204" pitchFamily="34" charset="0"/>
                <a:ea typeface="Aptos" panose="020B0004020202020204" pitchFamily="34" charset="0"/>
                <a:cs typeface="Times New Roman" panose="02020603050405020304" pitchFamily="18" charset="0"/>
              </a:rPr>
              <a:t>GHANY</a:t>
            </a:r>
            <a:r>
              <a:rPr lang="en-GB" sz="5100" b="1" kern="100" baseline="30000" dirty="0">
                <a:latin typeface="Aptos Display" panose="020B0004020202020204" pitchFamily="34" charset="0"/>
                <a:ea typeface="Aptos" panose="020B0004020202020204" pitchFamily="34" charset="0"/>
                <a:cs typeface="Times New Roman" panose="02020603050405020304" pitchFamily="18" charset="0"/>
              </a:rPr>
              <a:t>2 </a:t>
            </a:r>
            <a:r>
              <a:rPr lang="en-US" sz="5100" b="1" dirty="0">
                <a:latin typeface="Aptos Display" panose="020B0004020202020204" pitchFamily="34" charset="0"/>
              </a:rPr>
              <a:t>And AMAL HASSAN </a:t>
            </a:r>
            <a:r>
              <a:rPr lang="en-US" sz="5100" b="1" kern="100" dirty="0">
                <a:effectLst/>
                <a:latin typeface="Aptos Display" panose="020B0004020202020204" pitchFamily="34" charset="0"/>
                <a:ea typeface="Aptos" panose="020B0004020202020204" pitchFamily="34" charset="0"/>
                <a:cs typeface="Times New Roman" panose="02020603050405020304" pitchFamily="18" charset="0"/>
              </a:rPr>
              <a:t>EL SABAGH</a:t>
            </a:r>
            <a:r>
              <a:rPr lang="en-GB" sz="5100" kern="100" baseline="30000" dirty="0">
                <a:effectLst/>
                <a:latin typeface="Aptos Display" panose="020B0004020202020204" pitchFamily="34" charset="0"/>
                <a:ea typeface="Aptos" panose="020B0004020202020204" pitchFamily="34" charset="0"/>
                <a:cs typeface="Times New Roman" panose="02020603050405020304" pitchFamily="18" charset="0"/>
              </a:rPr>
              <a:t>3</a:t>
            </a:r>
            <a:endParaRPr lang="en-GB" sz="5100" kern="100" dirty="0">
              <a:effectLst/>
              <a:latin typeface="Aptos Display" panose="020B0004020202020204" pitchFamily="34" charset="0"/>
              <a:ea typeface="Aptos" panose="020B0004020202020204" pitchFamily="34" charset="0"/>
              <a:cs typeface="Times New Roman" panose="02020603050405020304" pitchFamily="18" charset="0"/>
            </a:endParaRPr>
          </a:p>
          <a:p>
            <a:pPr marL="0" indent="0">
              <a:buNone/>
            </a:pPr>
            <a:endParaRPr lang="en-US" sz="3000" b="1" dirty="0">
              <a:latin typeface="Aptos Display" panose="020B0004020202020204" pitchFamily="34" charset="0"/>
            </a:endParaRPr>
          </a:p>
          <a:p>
            <a:pPr marL="0" indent="0">
              <a:buNone/>
            </a:pPr>
            <a:r>
              <a:rPr lang="en-US" sz="3600" b="1" dirty="0">
                <a:latin typeface="Aptos Display" panose="020B0004020202020204" pitchFamily="34" charset="0"/>
              </a:rPr>
              <a:t>1. CONSULTTANT FARWANIYA HOSPITAL. ASSISTANT PROFESSOR OF RADIODIAGNOSIS MENOFIA UNIVERSITY. EGYPT</a:t>
            </a:r>
          </a:p>
          <a:p>
            <a:pPr marL="0" indent="0">
              <a:buNone/>
            </a:pPr>
            <a:r>
              <a:rPr lang="en-US" sz="3600" b="1" dirty="0">
                <a:latin typeface="Aptos Display" panose="020B0004020202020204" pitchFamily="34" charset="0"/>
              </a:rPr>
              <a:t>2. CONSULTATANT. FARWANIYA HOSPITAL PROFESSOR OF RADIODIAGNOSIS AIN SHAMS UNIVERSITY. EGYPT</a:t>
            </a:r>
          </a:p>
          <a:p>
            <a:pPr marL="0" indent="0">
              <a:buNone/>
            </a:pPr>
            <a:r>
              <a:rPr lang="en-US" sz="3600" b="1" dirty="0">
                <a:latin typeface="Aptos Display" panose="020B0004020202020204" pitchFamily="34" charset="0"/>
              </a:rPr>
              <a:t>3. SENIOR OF RADIODIAGNOSIS FARWANIYA HOSPITAL.</a:t>
            </a:r>
          </a:p>
          <a:p>
            <a:endParaRPr lang="en-GB" dirty="0"/>
          </a:p>
          <a:p>
            <a:endParaRPr lang="en-GB" dirty="0"/>
          </a:p>
        </p:txBody>
      </p:sp>
    </p:spTree>
    <p:extLst>
      <p:ext uri="{BB962C8B-B14F-4D97-AF65-F5344CB8AC3E}">
        <p14:creationId xmlns:p14="http://schemas.microsoft.com/office/powerpoint/2010/main" val="869688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268E39C-CCA2-E406-3876-A521727D244D}"/>
              </a:ext>
            </a:extLst>
          </p:cNvPr>
          <p:cNvSpPr>
            <a:spLocks noGrp="1"/>
          </p:cNvSpPr>
          <p:nvPr>
            <p:ph idx="1"/>
          </p:nvPr>
        </p:nvSpPr>
        <p:spPr>
          <a:xfrm>
            <a:off x="0" y="478925"/>
            <a:ext cx="12038155" cy="954460"/>
          </a:xfrm>
        </p:spPr>
        <p:txBody>
          <a:bodyPr>
            <a:normAutofit fontScale="25000" lnSpcReduction="20000"/>
          </a:bodyPr>
          <a:lstStyle/>
          <a:p>
            <a:pPr marL="0" indent="0" fontAlgn="base">
              <a:lnSpc>
                <a:spcPct val="110000"/>
              </a:lnSpc>
              <a:spcBef>
                <a:spcPct val="0"/>
              </a:spcBef>
              <a:spcAft>
                <a:spcPct val="0"/>
              </a:spcAft>
              <a:buClr>
                <a:schemeClr val="tx2"/>
              </a:buClr>
              <a:buSzPct val="95000"/>
              <a:buNone/>
              <a:defRPr/>
            </a:pPr>
            <a:r>
              <a:rPr lang="en-GB" sz="8800" b="1" dirty="0">
                <a:solidFill>
                  <a:srgbClr val="FFC000"/>
                </a:solidFill>
                <a:latin typeface="Times New Roman" panose="02020603050405020304" pitchFamily="18" charset="0"/>
                <a:ea typeface="+mj-ea"/>
                <a:cs typeface="Times New Roman" panose="02020603050405020304" pitchFamily="18" charset="0"/>
              </a:rPr>
              <a:t>History:</a:t>
            </a:r>
          </a:p>
          <a:p>
            <a:pPr marL="228600" indent="-228600" defTabSz="914400" fontAlgn="base">
              <a:lnSpc>
                <a:spcPct val="110000"/>
              </a:lnSpc>
              <a:spcBef>
                <a:spcPts val="1000"/>
              </a:spcBef>
              <a:spcAft>
                <a:spcPct val="0"/>
              </a:spcAft>
              <a:buClr>
                <a:schemeClr val="tx2"/>
              </a:buClr>
              <a:buSzPct val="95000"/>
              <a:buFont typeface="Arial" panose="020B0604020202020204" pitchFamily="34" charset="0"/>
              <a:buChar char="•"/>
              <a:defRPr/>
            </a:pPr>
            <a:r>
              <a:rPr lang="en-GB" sz="8000" dirty="0">
                <a:latin typeface="Times New Roman" panose="02020603050405020304" pitchFamily="18" charset="0"/>
                <a:cs typeface="Times New Roman" panose="02020603050405020304" pitchFamily="18" charset="0"/>
              </a:rPr>
              <a:t>A 45 -year-old female patient presented with headache which was severe in intensity, pain around the right eye for three days, followed by diminution of vision and dropping of the upper lid. There was no history of fever, trauma, ocular surgery. </a:t>
            </a:r>
          </a:p>
          <a:p>
            <a:pPr marL="228600" indent="-228600" defTabSz="914400" fontAlgn="base">
              <a:lnSpc>
                <a:spcPct val="110000"/>
              </a:lnSpc>
              <a:spcBef>
                <a:spcPts val="1000"/>
              </a:spcBef>
              <a:spcAft>
                <a:spcPct val="0"/>
              </a:spcAft>
              <a:buClr>
                <a:schemeClr val="tx2"/>
              </a:buClr>
              <a:buSzPct val="95000"/>
              <a:buFont typeface="Arial" panose="020B0604020202020204" pitchFamily="34" charset="0"/>
              <a:buChar char="•"/>
              <a:defRPr/>
            </a:pPr>
            <a:endParaRPr lang="en-IN" sz="6800" dirty="0">
              <a:latin typeface="Times New Roman" panose="02020603050405020304" pitchFamily="18" charset="0"/>
              <a:cs typeface="Times New Roman" panose="02020603050405020304" pitchFamily="18" charset="0"/>
            </a:endParaRPr>
          </a:p>
          <a:p>
            <a:pPr marL="514350" indent="-514350">
              <a:defRPr/>
            </a:pPr>
            <a:endParaRPr lang="en-IN" dirty="0"/>
          </a:p>
          <a:p>
            <a:pPr>
              <a:defRPr/>
            </a:pPr>
            <a:endParaRPr lang="en-GB" dirty="0"/>
          </a:p>
        </p:txBody>
      </p:sp>
      <p:sp>
        <p:nvSpPr>
          <p:cNvPr id="6" name="TextBox 5">
            <a:extLst>
              <a:ext uri="{FF2B5EF4-FFF2-40B4-BE49-F238E27FC236}">
                <a16:creationId xmlns:a16="http://schemas.microsoft.com/office/drawing/2014/main" id="{58523BD3-B6EF-60DD-4167-3E278FF454C1}"/>
              </a:ext>
            </a:extLst>
          </p:cNvPr>
          <p:cNvSpPr txBox="1"/>
          <p:nvPr/>
        </p:nvSpPr>
        <p:spPr>
          <a:xfrm>
            <a:off x="0" y="1438103"/>
            <a:ext cx="12038155" cy="2505301"/>
          </a:xfrm>
          <a:prstGeom prst="rect">
            <a:avLst/>
          </a:prstGeom>
          <a:noFill/>
        </p:spPr>
        <p:txBody>
          <a:bodyPr wrap="square">
            <a:spAutoFit/>
          </a:bodyPr>
          <a:lstStyle/>
          <a:p>
            <a:pPr marL="0" indent="0">
              <a:spcBef>
                <a:spcPct val="0"/>
              </a:spcBef>
              <a:buFont typeface="Wingdings" panose="05000000000000000000" pitchFamily="2" charset="2"/>
              <a:buNone/>
              <a:defRPr/>
            </a:pPr>
            <a:r>
              <a:rPr lang="en-US" sz="2200" b="1" dirty="0">
                <a:solidFill>
                  <a:srgbClr val="FFC000"/>
                </a:solidFill>
                <a:latin typeface="Times New Roman" panose="02020603050405020304" pitchFamily="18" charset="0"/>
                <a:ea typeface="+mj-ea"/>
                <a:cs typeface="Times New Roman" panose="02020603050405020304" pitchFamily="18" charset="0"/>
              </a:rPr>
              <a:t>Imaging</a:t>
            </a:r>
            <a:r>
              <a:rPr lang="en-US" sz="2200" spc="-100" dirty="0">
                <a:solidFill>
                  <a:srgbClr val="FFC000"/>
                </a:solidFill>
                <a:latin typeface="Times New Roman" panose="02020603050405020304" pitchFamily="18" charset="0"/>
                <a:ea typeface="+mj-ea"/>
                <a:cs typeface="Times New Roman" panose="02020603050405020304" pitchFamily="18" charset="0"/>
              </a:rPr>
              <a:t> </a:t>
            </a:r>
            <a:r>
              <a:rPr lang="en-US" sz="2200" b="1" dirty="0">
                <a:solidFill>
                  <a:srgbClr val="FFC000"/>
                </a:solidFill>
                <a:latin typeface="Times New Roman" panose="02020603050405020304" pitchFamily="18" charset="0"/>
                <a:ea typeface="+mj-ea"/>
                <a:cs typeface="Times New Roman" panose="02020603050405020304" pitchFamily="18" charset="0"/>
              </a:rPr>
              <a:t>findings</a:t>
            </a:r>
            <a:r>
              <a:rPr lang="en-US" sz="2200" spc="-100" dirty="0">
                <a:solidFill>
                  <a:srgbClr val="FFC000"/>
                </a:solidFill>
                <a:latin typeface="Times New Roman" panose="02020603050405020304" pitchFamily="18" charset="0"/>
                <a:ea typeface="+mj-ea"/>
                <a:cs typeface="Times New Roman" panose="02020603050405020304" pitchFamily="18" charset="0"/>
              </a:rPr>
              <a:t>:</a:t>
            </a:r>
          </a:p>
          <a:p>
            <a:pPr marL="228600" indent="-228600" defTabSz="914400">
              <a:lnSpc>
                <a:spcPct val="90000"/>
              </a:lnSpc>
              <a:spcBef>
                <a:spcPts val="1000"/>
              </a:spcBef>
              <a:buFont typeface="Arial" panose="020B0604020202020204" pitchFamily="34" charset="0"/>
              <a:buChar char="•"/>
              <a:defRPr/>
            </a:pPr>
            <a:r>
              <a:rPr lang="en-US" sz="2000" dirty="0">
                <a:latin typeface="Times New Roman" panose="02020603050405020304" pitchFamily="18" charset="0"/>
                <a:cs typeface="Times New Roman" panose="02020603050405020304" pitchFamily="18" charset="0"/>
              </a:rPr>
              <a:t>CT shows an ill-defined soft tissue thickening centered upon the right orbital apex showing mild enhancement and seen involving the recti muscles as well as extending along the superior orbital fissure to the right cavernous sinus, reaching the </a:t>
            </a:r>
            <a:r>
              <a:rPr lang="en-US" sz="2000" dirty="0" err="1">
                <a:latin typeface="Times New Roman" panose="02020603050405020304" pitchFamily="18" charset="0"/>
                <a:cs typeface="Times New Roman" panose="02020603050405020304" pitchFamily="18" charset="0"/>
              </a:rPr>
              <a:t>petrego</a:t>
            </a:r>
            <a:r>
              <a:rPr lang="en-US" sz="2000" dirty="0">
                <a:latin typeface="Times New Roman" panose="02020603050405020304" pitchFamily="18" charset="0"/>
                <a:cs typeface="Times New Roman" panose="02020603050405020304" pitchFamily="18" charset="0"/>
              </a:rPr>
              <a:t>-palatine fossa and nearby infratemporal fossa via the inferior orbital fissure.</a:t>
            </a:r>
          </a:p>
          <a:p>
            <a:pPr marL="228600" indent="-228600" defTabSz="914400">
              <a:lnSpc>
                <a:spcPct val="90000"/>
              </a:lnSpc>
              <a:spcBef>
                <a:spcPts val="1000"/>
              </a:spcBef>
              <a:buFont typeface="Arial" panose="020B0604020202020204" pitchFamily="34" charset="0"/>
              <a:buChar char="•"/>
              <a:defRPr/>
            </a:pPr>
            <a:r>
              <a:rPr lang="en-US" sz="2000" dirty="0">
                <a:latin typeface="Times New Roman" panose="02020603050405020304" pitchFamily="18" charset="0"/>
                <a:cs typeface="Times New Roman" panose="02020603050405020304" pitchFamily="18" charset="0"/>
              </a:rPr>
              <a:t>On MRI the right orbital apex soft tissue thickening shows the same extensions and displaying iso signal in  T1 and low signal in T2WI with moderate post contrast enhancement. </a:t>
            </a:r>
          </a:p>
          <a:p>
            <a:pPr marL="0" indent="0" defTabSz="914400">
              <a:lnSpc>
                <a:spcPct val="90000"/>
              </a:lnSpc>
              <a:spcBef>
                <a:spcPts val="1000"/>
              </a:spcBef>
              <a:buNone/>
              <a:defRPr/>
            </a:pPr>
            <a:r>
              <a:rPr lang="en-US" sz="2200" b="1" dirty="0">
                <a:solidFill>
                  <a:srgbClr val="FFC000"/>
                </a:solidFill>
                <a:latin typeface="Times New Roman" panose="02020603050405020304" pitchFamily="18" charset="0"/>
                <a:ea typeface="+mj-ea"/>
                <a:cs typeface="Times New Roman" panose="02020603050405020304" pitchFamily="18" charset="0"/>
              </a:rPr>
              <a:t>Final diagnosis: </a:t>
            </a:r>
            <a:r>
              <a:rPr lang="en-US" sz="2000" dirty="0">
                <a:latin typeface="Times New Roman" panose="02020603050405020304" pitchFamily="18" charset="0"/>
                <a:cs typeface="Times New Roman" panose="02020603050405020304" pitchFamily="18" charset="0"/>
              </a:rPr>
              <a:t>non specific (idiopathic) orbital apex inflammation (</a:t>
            </a:r>
            <a:r>
              <a:rPr lang="en-GB" sz="2000" dirty="0">
                <a:latin typeface="Times New Roman" panose="02020603050405020304" pitchFamily="18" charset="0"/>
                <a:cs typeface="Times New Roman" panose="02020603050405020304" pitchFamily="18" charset="0"/>
              </a:rPr>
              <a:t>Tolosa Hunt variant)</a:t>
            </a:r>
            <a:endParaRPr lang="en-US" sz="20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9D2DC96-3565-AE2C-17FA-10307E6B36E7}"/>
              </a:ext>
            </a:extLst>
          </p:cNvPr>
          <p:cNvSpPr txBox="1"/>
          <p:nvPr/>
        </p:nvSpPr>
        <p:spPr>
          <a:xfrm>
            <a:off x="0" y="4012197"/>
            <a:ext cx="12192000" cy="1661993"/>
          </a:xfrm>
          <a:prstGeom prst="rect">
            <a:avLst/>
          </a:prstGeom>
          <a:noFill/>
        </p:spPr>
        <p:txBody>
          <a:bodyPr wrap="square">
            <a:spAutoFit/>
          </a:bodyPr>
          <a:lstStyle/>
          <a:p>
            <a:pPr marL="0" indent="0">
              <a:spcBef>
                <a:spcPct val="0"/>
              </a:spcBef>
              <a:buNone/>
              <a:defRPr/>
            </a:pPr>
            <a:r>
              <a:rPr lang="en-US" sz="2200" b="1" dirty="0">
                <a:solidFill>
                  <a:srgbClr val="FFC000"/>
                </a:solidFill>
                <a:latin typeface="Times New Roman" panose="02020603050405020304" pitchFamily="18" charset="0"/>
                <a:ea typeface="+mj-ea"/>
                <a:cs typeface="Times New Roman" panose="02020603050405020304" pitchFamily="18" charset="0"/>
              </a:rPr>
              <a:t>Discussion:</a:t>
            </a:r>
          </a:p>
          <a:p>
            <a:pPr algn="just">
              <a:buFontTx/>
              <a:buChar char="-"/>
            </a:pPr>
            <a:r>
              <a:rPr lang="en-GB" sz="2000" dirty="0">
                <a:latin typeface="Times New Roman" panose="02020603050405020304" pitchFamily="18" charset="0"/>
                <a:cs typeface="Times New Roman" panose="02020603050405020304" pitchFamily="18" charset="0"/>
              </a:rPr>
              <a:t>Orbital apex disorders include orbital apex , superior orbital fissure and cavernous sinus syndromes. </a:t>
            </a:r>
          </a:p>
          <a:p>
            <a:pPr algn="just">
              <a:buFontTx/>
              <a:buChar char="-"/>
            </a:pPr>
            <a:r>
              <a:rPr lang="en-GB" sz="2000" dirty="0">
                <a:latin typeface="Times New Roman" panose="02020603050405020304" pitchFamily="18" charset="0"/>
                <a:cs typeface="Times New Roman" panose="02020603050405020304" pitchFamily="18" charset="0"/>
              </a:rPr>
              <a:t>These disorders result from various aetiologies, including trauma, neoplastic, developmental, infectious, inflammatory as well as vascular causes. These three disorders share similar causes, diagnostic evaluation and management strategies. The aetiology is diverse and management is directed to the causative process. </a:t>
            </a:r>
            <a:endParaRPr lang="en-US" sz="20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82F3D643-F2CD-D59E-FDA8-E13EF40034EB}"/>
              </a:ext>
            </a:extLst>
          </p:cNvPr>
          <p:cNvSpPr txBox="1"/>
          <p:nvPr/>
        </p:nvSpPr>
        <p:spPr>
          <a:xfrm>
            <a:off x="0" y="5674190"/>
            <a:ext cx="11909951" cy="738664"/>
          </a:xfrm>
          <a:prstGeom prst="rect">
            <a:avLst/>
          </a:prstGeom>
          <a:noFill/>
        </p:spPr>
        <p:txBody>
          <a:bodyPr wrap="square">
            <a:spAutoFit/>
          </a:bodyPr>
          <a:lstStyle/>
          <a:p>
            <a:r>
              <a:rPr lang="en-GB" sz="2200" b="1" dirty="0">
                <a:solidFill>
                  <a:srgbClr val="FFC000"/>
                </a:solidFill>
                <a:latin typeface="Times New Roman" panose="02020603050405020304" pitchFamily="18" charset="0"/>
                <a:ea typeface="+mj-ea"/>
                <a:cs typeface="Times New Roman" panose="02020603050405020304" pitchFamily="18" charset="0"/>
              </a:rPr>
              <a:t>Treatment </a:t>
            </a:r>
            <a:r>
              <a:rPr lang="en-GB" sz="2000" dirty="0">
                <a:latin typeface="Times New Roman" panose="02020603050405020304" pitchFamily="18" charset="0"/>
                <a:cs typeface="Times New Roman" panose="02020603050405020304" pitchFamily="18" charset="0"/>
              </a:rPr>
              <a:t>the patient was treated with corticosteroids under frequent and close observation with complete  resolution of the patient condition with no relapse reported along the 6 months follow up.</a:t>
            </a:r>
          </a:p>
        </p:txBody>
      </p:sp>
    </p:spTree>
    <p:extLst>
      <p:ext uri="{BB962C8B-B14F-4D97-AF65-F5344CB8AC3E}">
        <p14:creationId xmlns:p14="http://schemas.microsoft.com/office/powerpoint/2010/main" val="3042197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A close-up of a ct scan&#10;&#10;Description automatically generated">
            <a:extLst>
              <a:ext uri="{FF2B5EF4-FFF2-40B4-BE49-F238E27FC236}">
                <a16:creationId xmlns:a16="http://schemas.microsoft.com/office/drawing/2014/main" id="{777FF607-D572-276E-E975-1B663A62A2A9}"/>
              </a:ext>
            </a:extLst>
          </p:cNvPr>
          <p:cNvPicPr>
            <a:picLocks noChangeAspect="1"/>
          </p:cNvPicPr>
          <p:nvPr/>
        </p:nvPicPr>
        <p:blipFill>
          <a:blip r:embed="rId2"/>
          <a:srcRect l="7301" r="2838" b="40118"/>
          <a:stretch/>
        </p:blipFill>
        <p:spPr>
          <a:xfrm>
            <a:off x="164252" y="91033"/>
            <a:ext cx="2902489" cy="2578881"/>
          </a:xfrm>
          <a:prstGeom prst="rect">
            <a:avLst/>
          </a:prstGeom>
        </p:spPr>
      </p:pic>
      <p:pic>
        <p:nvPicPr>
          <p:cNvPr id="22" name="Picture 21" descr="A close-up of a mri&#10;&#10;Description automatically generated">
            <a:extLst>
              <a:ext uri="{FF2B5EF4-FFF2-40B4-BE49-F238E27FC236}">
                <a16:creationId xmlns:a16="http://schemas.microsoft.com/office/drawing/2014/main" id="{98020AA6-97FD-49FE-7D4C-E8812DB7C674}"/>
              </a:ext>
            </a:extLst>
          </p:cNvPr>
          <p:cNvPicPr>
            <a:picLocks noChangeAspect="1"/>
          </p:cNvPicPr>
          <p:nvPr/>
        </p:nvPicPr>
        <p:blipFill>
          <a:blip r:embed="rId3"/>
          <a:srcRect l="620" t="2108" r="-620" b="18982"/>
          <a:stretch/>
        </p:blipFill>
        <p:spPr>
          <a:xfrm>
            <a:off x="3123944" y="2640221"/>
            <a:ext cx="2645894" cy="2342789"/>
          </a:xfrm>
          <a:prstGeom prst="rect">
            <a:avLst/>
          </a:prstGeom>
        </p:spPr>
      </p:pic>
      <p:pic>
        <p:nvPicPr>
          <p:cNvPr id="21" name="Picture 20" descr="A close-up of a skull&#10;&#10;Description automatically generated">
            <a:extLst>
              <a:ext uri="{FF2B5EF4-FFF2-40B4-BE49-F238E27FC236}">
                <a16:creationId xmlns:a16="http://schemas.microsoft.com/office/drawing/2014/main" id="{55A52E80-E68D-368F-1C61-2B5A97F39E55}"/>
              </a:ext>
            </a:extLst>
          </p:cNvPr>
          <p:cNvPicPr>
            <a:picLocks noChangeAspect="1"/>
          </p:cNvPicPr>
          <p:nvPr/>
        </p:nvPicPr>
        <p:blipFill>
          <a:blip r:embed="rId4"/>
          <a:srcRect t="13189"/>
          <a:stretch/>
        </p:blipFill>
        <p:spPr>
          <a:xfrm>
            <a:off x="9184102" y="2622451"/>
            <a:ext cx="2212496" cy="2393480"/>
          </a:xfrm>
          <a:prstGeom prst="rect">
            <a:avLst/>
          </a:prstGeom>
        </p:spPr>
      </p:pic>
      <p:pic>
        <p:nvPicPr>
          <p:cNvPr id="7" name="Picture 6" descr="A close-up of a ct scan&#10;&#10;Description automatically generated">
            <a:extLst>
              <a:ext uri="{FF2B5EF4-FFF2-40B4-BE49-F238E27FC236}">
                <a16:creationId xmlns:a16="http://schemas.microsoft.com/office/drawing/2014/main" id="{915A3F75-4A4C-50FD-C718-CB6C23C14B91}"/>
              </a:ext>
            </a:extLst>
          </p:cNvPr>
          <p:cNvPicPr>
            <a:picLocks noChangeAspect="1"/>
          </p:cNvPicPr>
          <p:nvPr/>
        </p:nvPicPr>
        <p:blipFill>
          <a:blip r:embed="rId5"/>
          <a:srcRect l="15520" t="-1" r="17945" b="46485"/>
          <a:stretch/>
        </p:blipFill>
        <p:spPr>
          <a:xfrm>
            <a:off x="3199260" y="70603"/>
            <a:ext cx="2653475" cy="2522848"/>
          </a:xfrm>
          <a:prstGeom prst="rect">
            <a:avLst/>
          </a:prstGeom>
        </p:spPr>
      </p:pic>
      <p:pic>
        <p:nvPicPr>
          <p:cNvPr id="17" name="Picture 16" descr="A close-up of a brain scan&#10;&#10;Description automatically generated">
            <a:extLst>
              <a:ext uri="{FF2B5EF4-FFF2-40B4-BE49-F238E27FC236}">
                <a16:creationId xmlns:a16="http://schemas.microsoft.com/office/drawing/2014/main" id="{B4CD50E3-FD0F-22A9-5AC4-B994BE90B695}"/>
              </a:ext>
            </a:extLst>
          </p:cNvPr>
          <p:cNvPicPr>
            <a:picLocks noChangeAspect="1"/>
          </p:cNvPicPr>
          <p:nvPr/>
        </p:nvPicPr>
        <p:blipFill>
          <a:blip r:embed="rId6"/>
          <a:srcRect l="16430" t="22430" r="20888" b="13073"/>
          <a:stretch/>
        </p:blipFill>
        <p:spPr>
          <a:xfrm>
            <a:off x="6135029" y="70603"/>
            <a:ext cx="2334730" cy="2578880"/>
          </a:xfrm>
          <a:prstGeom prst="rect">
            <a:avLst/>
          </a:prstGeom>
        </p:spPr>
      </p:pic>
      <p:pic>
        <p:nvPicPr>
          <p:cNvPr id="23" name="Picture 22" descr="A close-up of a brain scan&#10;&#10;Description automatically generated">
            <a:extLst>
              <a:ext uri="{FF2B5EF4-FFF2-40B4-BE49-F238E27FC236}">
                <a16:creationId xmlns:a16="http://schemas.microsoft.com/office/drawing/2014/main" id="{75181B6C-4B22-6019-45A6-3465EA0C9892}"/>
              </a:ext>
            </a:extLst>
          </p:cNvPr>
          <p:cNvPicPr>
            <a:picLocks noChangeAspect="1"/>
          </p:cNvPicPr>
          <p:nvPr/>
        </p:nvPicPr>
        <p:blipFill>
          <a:blip r:embed="rId7"/>
          <a:srcRect l="2101" r="16965" b="47201"/>
          <a:stretch/>
        </p:blipFill>
        <p:spPr>
          <a:xfrm>
            <a:off x="53676" y="2740514"/>
            <a:ext cx="2586396" cy="2207596"/>
          </a:xfrm>
          <a:prstGeom prst="rect">
            <a:avLst/>
          </a:prstGeom>
        </p:spPr>
      </p:pic>
      <p:pic>
        <p:nvPicPr>
          <p:cNvPr id="30" name="Picture 29" descr="A close-up of a brain&#10;&#10;Description automatically generated">
            <a:extLst>
              <a:ext uri="{FF2B5EF4-FFF2-40B4-BE49-F238E27FC236}">
                <a16:creationId xmlns:a16="http://schemas.microsoft.com/office/drawing/2014/main" id="{053DF13A-FB5D-2357-360F-BF05047228AD}"/>
              </a:ext>
            </a:extLst>
          </p:cNvPr>
          <p:cNvPicPr>
            <a:picLocks noChangeAspect="1"/>
          </p:cNvPicPr>
          <p:nvPr/>
        </p:nvPicPr>
        <p:blipFill>
          <a:blip r:embed="rId8"/>
          <a:srcRect l="-228" t="8736" r="228" b="14013"/>
          <a:stretch/>
        </p:blipFill>
        <p:spPr>
          <a:xfrm>
            <a:off x="5967109" y="2709441"/>
            <a:ext cx="2720401" cy="2263879"/>
          </a:xfrm>
          <a:prstGeom prst="rect">
            <a:avLst/>
          </a:prstGeom>
        </p:spPr>
      </p:pic>
      <p:pic>
        <p:nvPicPr>
          <p:cNvPr id="36" name="Picture 35" descr="A close-up of a mri scan of a human head&#10;&#10;Description automatically generated">
            <a:extLst>
              <a:ext uri="{FF2B5EF4-FFF2-40B4-BE49-F238E27FC236}">
                <a16:creationId xmlns:a16="http://schemas.microsoft.com/office/drawing/2014/main" id="{5568A4A0-B1F7-2619-416C-4BBBA3645C54}"/>
              </a:ext>
            </a:extLst>
          </p:cNvPr>
          <p:cNvPicPr>
            <a:picLocks noChangeAspect="1"/>
          </p:cNvPicPr>
          <p:nvPr/>
        </p:nvPicPr>
        <p:blipFill>
          <a:blip r:embed="rId9"/>
          <a:srcRect l="2941" r="6728" b="22408"/>
          <a:stretch/>
        </p:blipFill>
        <p:spPr>
          <a:xfrm>
            <a:off x="8844742" y="0"/>
            <a:ext cx="2737346" cy="2666829"/>
          </a:xfrm>
          <a:prstGeom prst="rect">
            <a:avLst/>
          </a:prstGeom>
        </p:spPr>
      </p:pic>
      <p:sp>
        <p:nvSpPr>
          <p:cNvPr id="11" name="Arrow: Right 10">
            <a:extLst>
              <a:ext uri="{FF2B5EF4-FFF2-40B4-BE49-F238E27FC236}">
                <a16:creationId xmlns:a16="http://schemas.microsoft.com/office/drawing/2014/main" id="{72631C09-8B5C-D5A5-E499-FCBA3A0A6B17}"/>
              </a:ext>
            </a:extLst>
          </p:cNvPr>
          <p:cNvSpPr/>
          <p:nvPr/>
        </p:nvSpPr>
        <p:spPr>
          <a:xfrm rot="19369660">
            <a:off x="353708" y="1293227"/>
            <a:ext cx="512408" cy="238216"/>
          </a:xfrm>
          <a:prstGeom prst="right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Right 17">
            <a:extLst>
              <a:ext uri="{FF2B5EF4-FFF2-40B4-BE49-F238E27FC236}">
                <a16:creationId xmlns:a16="http://schemas.microsoft.com/office/drawing/2014/main" id="{DBB892BE-6177-E002-A1D6-0AA8665A37DF}"/>
              </a:ext>
            </a:extLst>
          </p:cNvPr>
          <p:cNvSpPr/>
          <p:nvPr/>
        </p:nvSpPr>
        <p:spPr>
          <a:xfrm rot="20867876">
            <a:off x="8900535" y="4446822"/>
            <a:ext cx="512408" cy="203843"/>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32D7F7AC-9A90-9550-A846-48519F1D522F}"/>
              </a:ext>
            </a:extLst>
          </p:cNvPr>
          <p:cNvSpPr txBox="1"/>
          <p:nvPr/>
        </p:nvSpPr>
        <p:spPr>
          <a:xfrm>
            <a:off x="0" y="4920219"/>
            <a:ext cx="12192000" cy="2031325"/>
          </a:xfrm>
          <a:prstGeom prst="rect">
            <a:avLst/>
          </a:prstGeom>
          <a:noFill/>
        </p:spPr>
        <p:txBody>
          <a:bodyPr wrap="square">
            <a:spAutoFit/>
          </a:bodyPr>
          <a:lstStyle/>
          <a:p>
            <a:r>
              <a:rPr lang="en-GB" b="0" i="0" dirty="0">
                <a:effectLst/>
                <a:latin typeface="Roboto" panose="02000000000000000000" pitchFamily="2" charset="0"/>
              </a:rPr>
              <a:t>CT images, :A&amp;B Axial </a:t>
            </a:r>
            <a:r>
              <a:rPr lang="en-GB" dirty="0">
                <a:latin typeface="Roboto" panose="02000000000000000000" pitchFamily="2" charset="0"/>
              </a:rPr>
              <a:t>pre and post contrast images C: coronal post contrast shows slightly hypodense mildly enhancing soft tissue thickening at the right orbital apex (green arrow) with ocular muscle enlargement (blue arrow) and extension to the right cavernous sinus (white arrow).</a:t>
            </a:r>
          </a:p>
          <a:p>
            <a:r>
              <a:rPr lang="en-GB" b="0" i="0" dirty="0">
                <a:effectLst/>
                <a:latin typeface="Roboto" panose="02000000000000000000" pitchFamily="2" charset="0"/>
              </a:rPr>
              <a:t>MR: D</a:t>
            </a:r>
            <a:r>
              <a:rPr lang="en-GB" dirty="0">
                <a:latin typeface="Roboto" panose="02000000000000000000" pitchFamily="2" charset="0"/>
              </a:rPr>
              <a:t>: </a:t>
            </a:r>
            <a:r>
              <a:rPr lang="en-GB" b="0" i="0" dirty="0">
                <a:effectLst/>
                <a:latin typeface="Roboto" panose="02000000000000000000" pitchFamily="2" charset="0"/>
              </a:rPr>
              <a:t>axial</a:t>
            </a:r>
            <a:r>
              <a:rPr lang="en-GB" dirty="0">
                <a:latin typeface="Roboto" panose="02000000000000000000" pitchFamily="2" charset="0"/>
              </a:rPr>
              <a:t> </a:t>
            </a:r>
            <a:r>
              <a:rPr lang="en-GB" b="0" i="0" dirty="0">
                <a:effectLst/>
                <a:latin typeface="Roboto" panose="02000000000000000000" pitchFamily="2" charset="0"/>
              </a:rPr>
              <a:t>T2 showing the orbital apex thickening </a:t>
            </a:r>
            <a:r>
              <a:rPr lang="en-GB" dirty="0">
                <a:latin typeface="Roboto" panose="02000000000000000000" pitchFamily="2" charset="0"/>
              </a:rPr>
              <a:t>with </a:t>
            </a:r>
            <a:r>
              <a:rPr lang="en-GB" b="0" i="0" dirty="0">
                <a:effectLst/>
                <a:latin typeface="Roboto" panose="02000000000000000000" pitchFamily="2" charset="0"/>
              </a:rPr>
              <a:t>low signal , E&amp;F: axial FLAIR &amp;T1 show intermediate &amp; iso signal intensity respectively(green arrow). </a:t>
            </a:r>
            <a:r>
              <a:rPr lang="en-GB" dirty="0">
                <a:latin typeface="Roboto" panose="02000000000000000000" pitchFamily="2" charset="0"/>
              </a:rPr>
              <a:t>G</a:t>
            </a:r>
            <a:r>
              <a:rPr lang="en-GB" b="0" i="0" dirty="0">
                <a:effectLst/>
                <a:latin typeface="Roboto" panose="02000000000000000000" pitchFamily="2" charset="0"/>
              </a:rPr>
              <a:t>&amp;H: axial and coronal  post contrast T1 images showing moderate homogenous enhancement of the orbital apex lesion extending to the right cavernous sinus (white arrow) and the </a:t>
            </a:r>
            <a:r>
              <a:rPr lang="en-GB" dirty="0">
                <a:latin typeface="Roboto" panose="02000000000000000000" pitchFamily="2" charset="0"/>
              </a:rPr>
              <a:t>right infratemporal fossa </a:t>
            </a:r>
            <a:r>
              <a:rPr lang="en-GB" b="0" i="0" dirty="0">
                <a:effectLst/>
                <a:latin typeface="Roboto" panose="02000000000000000000" pitchFamily="2" charset="0"/>
              </a:rPr>
              <a:t>(yellow arrow).</a:t>
            </a:r>
            <a:endParaRPr lang="en-GB" dirty="0"/>
          </a:p>
        </p:txBody>
      </p:sp>
      <p:sp>
        <p:nvSpPr>
          <p:cNvPr id="26" name="TextBox 25">
            <a:extLst>
              <a:ext uri="{FF2B5EF4-FFF2-40B4-BE49-F238E27FC236}">
                <a16:creationId xmlns:a16="http://schemas.microsoft.com/office/drawing/2014/main" id="{9F03CAD9-818D-F02A-4D09-011528A3B045}"/>
              </a:ext>
            </a:extLst>
          </p:cNvPr>
          <p:cNvSpPr txBox="1"/>
          <p:nvPr/>
        </p:nvSpPr>
        <p:spPr>
          <a:xfrm>
            <a:off x="2621665" y="2159427"/>
            <a:ext cx="457455" cy="523220"/>
          </a:xfrm>
          <a:prstGeom prst="rect">
            <a:avLst/>
          </a:prstGeom>
          <a:noFill/>
        </p:spPr>
        <p:txBody>
          <a:bodyPr wrap="square" rtlCol="0">
            <a:spAutoFit/>
          </a:bodyPr>
          <a:lstStyle/>
          <a:p>
            <a:r>
              <a:rPr lang="en-GB" sz="2800" dirty="0"/>
              <a:t>A</a:t>
            </a:r>
          </a:p>
        </p:txBody>
      </p:sp>
      <p:sp>
        <p:nvSpPr>
          <p:cNvPr id="27" name="TextBox 26">
            <a:extLst>
              <a:ext uri="{FF2B5EF4-FFF2-40B4-BE49-F238E27FC236}">
                <a16:creationId xmlns:a16="http://schemas.microsoft.com/office/drawing/2014/main" id="{F423D72F-6530-E3B5-C4E9-016A082593E2}"/>
              </a:ext>
            </a:extLst>
          </p:cNvPr>
          <p:cNvSpPr txBox="1"/>
          <p:nvPr/>
        </p:nvSpPr>
        <p:spPr>
          <a:xfrm>
            <a:off x="8186423" y="2210840"/>
            <a:ext cx="457455" cy="523220"/>
          </a:xfrm>
          <a:prstGeom prst="rect">
            <a:avLst/>
          </a:prstGeom>
          <a:noFill/>
        </p:spPr>
        <p:txBody>
          <a:bodyPr wrap="square" rtlCol="0">
            <a:spAutoFit/>
          </a:bodyPr>
          <a:lstStyle/>
          <a:p>
            <a:r>
              <a:rPr lang="en-GB" sz="2800" dirty="0"/>
              <a:t>C</a:t>
            </a:r>
          </a:p>
        </p:txBody>
      </p:sp>
      <p:sp>
        <p:nvSpPr>
          <p:cNvPr id="28" name="TextBox 27">
            <a:extLst>
              <a:ext uri="{FF2B5EF4-FFF2-40B4-BE49-F238E27FC236}">
                <a16:creationId xmlns:a16="http://schemas.microsoft.com/office/drawing/2014/main" id="{92189593-4207-3DBA-4310-66FB8B44E055}"/>
              </a:ext>
            </a:extLst>
          </p:cNvPr>
          <p:cNvSpPr txBox="1"/>
          <p:nvPr/>
        </p:nvSpPr>
        <p:spPr>
          <a:xfrm>
            <a:off x="5446979" y="2159427"/>
            <a:ext cx="457455" cy="523220"/>
          </a:xfrm>
          <a:prstGeom prst="rect">
            <a:avLst/>
          </a:prstGeom>
          <a:noFill/>
        </p:spPr>
        <p:txBody>
          <a:bodyPr wrap="square" rtlCol="0">
            <a:spAutoFit/>
          </a:bodyPr>
          <a:lstStyle/>
          <a:p>
            <a:r>
              <a:rPr lang="en-GB" sz="2800" dirty="0"/>
              <a:t>B</a:t>
            </a:r>
          </a:p>
        </p:txBody>
      </p:sp>
      <p:sp>
        <p:nvSpPr>
          <p:cNvPr id="29" name="TextBox 28">
            <a:extLst>
              <a:ext uri="{FF2B5EF4-FFF2-40B4-BE49-F238E27FC236}">
                <a16:creationId xmlns:a16="http://schemas.microsoft.com/office/drawing/2014/main" id="{C426AFC3-CFAD-84FE-F393-1966B1479D8A}"/>
              </a:ext>
            </a:extLst>
          </p:cNvPr>
          <p:cNvSpPr txBox="1"/>
          <p:nvPr/>
        </p:nvSpPr>
        <p:spPr>
          <a:xfrm>
            <a:off x="2320671" y="4453889"/>
            <a:ext cx="457455" cy="523220"/>
          </a:xfrm>
          <a:prstGeom prst="rect">
            <a:avLst/>
          </a:prstGeom>
          <a:noFill/>
        </p:spPr>
        <p:txBody>
          <a:bodyPr wrap="square" rtlCol="0">
            <a:spAutoFit/>
          </a:bodyPr>
          <a:lstStyle/>
          <a:p>
            <a:r>
              <a:rPr lang="en-GB" sz="2800" dirty="0"/>
              <a:t>E</a:t>
            </a:r>
          </a:p>
        </p:txBody>
      </p:sp>
      <p:sp>
        <p:nvSpPr>
          <p:cNvPr id="31" name="TextBox 30">
            <a:extLst>
              <a:ext uri="{FF2B5EF4-FFF2-40B4-BE49-F238E27FC236}">
                <a16:creationId xmlns:a16="http://schemas.microsoft.com/office/drawing/2014/main" id="{CBDCF273-58C7-E5FC-8894-6E67460C51C0}"/>
              </a:ext>
            </a:extLst>
          </p:cNvPr>
          <p:cNvSpPr txBox="1"/>
          <p:nvPr/>
        </p:nvSpPr>
        <p:spPr>
          <a:xfrm>
            <a:off x="5036812" y="4534273"/>
            <a:ext cx="457455" cy="523220"/>
          </a:xfrm>
          <a:prstGeom prst="rect">
            <a:avLst/>
          </a:prstGeom>
          <a:noFill/>
        </p:spPr>
        <p:txBody>
          <a:bodyPr wrap="square" rtlCol="0">
            <a:spAutoFit/>
          </a:bodyPr>
          <a:lstStyle/>
          <a:p>
            <a:r>
              <a:rPr lang="en-GB" sz="2800" dirty="0"/>
              <a:t>F</a:t>
            </a:r>
          </a:p>
        </p:txBody>
      </p:sp>
      <p:sp>
        <p:nvSpPr>
          <p:cNvPr id="35" name="TextBox 34">
            <a:extLst>
              <a:ext uri="{FF2B5EF4-FFF2-40B4-BE49-F238E27FC236}">
                <a16:creationId xmlns:a16="http://schemas.microsoft.com/office/drawing/2014/main" id="{0EB4CA6B-3812-68EC-2888-0BDF1A369FD9}"/>
              </a:ext>
            </a:extLst>
          </p:cNvPr>
          <p:cNvSpPr txBox="1"/>
          <p:nvPr/>
        </p:nvSpPr>
        <p:spPr>
          <a:xfrm>
            <a:off x="8339296" y="4548744"/>
            <a:ext cx="457455" cy="523220"/>
          </a:xfrm>
          <a:prstGeom prst="rect">
            <a:avLst/>
          </a:prstGeom>
          <a:noFill/>
        </p:spPr>
        <p:txBody>
          <a:bodyPr wrap="square" rtlCol="0">
            <a:spAutoFit/>
          </a:bodyPr>
          <a:lstStyle/>
          <a:p>
            <a:r>
              <a:rPr lang="en-GB" sz="2800" dirty="0"/>
              <a:t>G</a:t>
            </a:r>
          </a:p>
        </p:txBody>
      </p:sp>
      <p:sp>
        <p:nvSpPr>
          <p:cNvPr id="37" name="TextBox 36">
            <a:extLst>
              <a:ext uri="{FF2B5EF4-FFF2-40B4-BE49-F238E27FC236}">
                <a16:creationId xmlns:a16="http://schemas.microsoft.com/office/drawing/2014/main" id="{58809B8B-1020-177E-BED0-0D3952F8AC7D}"/>
              </a:ext>
            </a:extLst>
          </p:cNvPr>
          <p:cNvSpPr txBox="1"/>
          <p:nvPr/>
        </p:nvSpPr>
        <p:spPr>
          <a:xfrm>
            <a:off x="11059697" y="4556454"/>
            <a:ext cx="522391" cy="523220"/>
          </a:xfrm>
          <a:prstGeom prst="rect">
            <a:avLst/>
          </a:prstGeom>
          <a:noFill/>
        </p:spPr>
        <p:txBody>
          <a:bodyPr wrap="square" rtlCol="0">
            <a:spAutoFit/>
          </a:bodyPr>
          <a:lstStyle/>
          <a:p>
            <a:r>
              <a:rPr lang="en-GB" sz="2800" dirty="0"/>
              <a:t>H</a:t>
            </a:r>
          </a:p>
        </p:txBody>
      </p:sp>
      <p:sp>
        <p:nvSpPr>
          <p:cNvPr id="38" name="TextBox 37">
            <a:extLst>
              <a:ext uri="{FF2B5EF4-FFF2-40B4-BE49-F238E27FC236}">
                <a16:creationId xmlns:a16="http://schemas.microsoft.com/office/drawing/2014/main" id="{35A393F3-FDC1-E092-CB5B-C180A85F1A4B}"/>
              </a:ext>
            </a:extLst>
          </p:cNvPr>
          <p:cNvSpPr txBox="1"/>
          <p:nvPr/>
        </p:nvSpPr>
        <p:spPr>
          <a:xfrm>
            <a:off x="11124633" y="2070231"/>
            <a:ext cx="457455" cy="523220"/>
          </a:xfrm>
          <a:prstGeom prst="rect">
            <a:avLst/>
          </a:prstGeom>
          <a:noFill/>
        </p:spPr>
        <p:txBody>
          <a:bodyPr wrap="square" rtlCol="0">
            <a:spAutoFit/>
          </a:bodyPr>
          <a:lstStyle/>
          <a:p>
            <a:r>
              <a:rPr lang="en-GB" sz="2800" dirty="0"/>
              <a:t>D</a:t>
            </a:r>
          </a:p>
        </p:txBody>
      </p:sp>
      <p:sp>
        <p:nvSpPr>
          <p:cNvPr id="42" name="Arrow: Right 41">
            <a:extLst>
              <a:ext uri="{FF2B5EF4-FFF2-40B4-BE49-F238E27FC236}">
                <a16:creationId xmlns:a16="http://schemas.microsoft.com/office/drawing/2014/main" id="{974D6361-7132-EDC4-31B5-64C0CCD65F74}"/>
              </a:ext>
            </a:extLst>
          </p:cNvPr>
          <p:cNvSpPr/>
          <p:nvPr/>
        </p:nvSpPr>
        <p:spPr>
          <a:xfrm rot="20167123">
            <a:off x="3360505" y="1331566"/>
            <a:ext cx="512408" cy="192639"/>
          </a:xfrm>
          <a:prstGeom prst="right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Arrow: Right 43">
            <a:extLst>
              <a:ext uri="{FF2B5EF4-FFF2-40B4-BE49-F238E27FC236}">
                <a16:creationId xmlns:a16="http://schemas.microsoft.com/office/drawing/2014/main" id="{F8A9DBC1-982C-B42E-49B5-2CE6A29277B9}"/>
              </a:ext>
            </a:extLst>
          </p:cNvPr>
          <p:cNvSpPr/>
          <p:nvPr/>
        </p:nvSpPr>
        <p:spPr>
          <a:xfrm rot="20167123">
            <a:off x="3482795" y="1766567"/>
            <a:ext cx="512408" cy="192639"/>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Arrow: Right 44">
            <a:extLst>
              <a:ext uri="{FF2B5EF4-FFF2-40B4-BE49-F238E27FC236}">
                <a16:creationId xmlns:a16="http://schemas.microsoft.com/office/drawing/2014/main" id="{C6130BA6-50D5-B3D6-B174-3E49B82191E2}"/>
              </a:ext>
            </a:extLst>
          </p:cNvPr>
          <p:cNvSpPr/>
          <p:nvPr/>
        </p:nvSpPr>
        <p:spPr>
          <a:xfrm rot="20167123">
            <a:off x="9138505" y="1092358"/>
            <a:ext cx="512408" cy="192639"/>
          </a:xfrm>
          <a:prstGeom prst="right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Arrow: Right 45">
            <a:extLst>
              <a:ext uri="{FF2B5EF4-FFF2-40B4-BE49-F238E27FC236}">
                <a16:creationId xmlns:a16="http://schemas.microsoft.com/office/drawing/2014/main" id="{F732348B-7104-18A3-43E3-4C03C98D244E}"/>
              </a:ext>
            </a:extLst>
          </p:cNvPr>
          <p:cNvSpPr/>
          <p:nvPr/>
        </p:nvSpPr>
        <p:spPr>
          <a:xfrm rot="20167123">
            <a:off x="527140" y="4145692"/>
            <a:ext cx="512408" cy="192639"/>
          </a:xfrm>
          <a:prstGeom prst="right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Arrow: Right 46">
            <a:extLst>
              <a:ext uri="{FF2B5EF4-FFF2-40B4-BE49-F238E27FC236}">
                <a16:creationId xmlns:a16="http://schemas.microsoft.com/office/drawing/2014/main" id="{300914E5-45D7-D074-B14D-35CE04529D68}"/>
              </a:ext>
            </a:extLst>
          </p:cNvPr>
          <p:cNvSpPr/>
          <p:nvPr/>
        </p:nvSpPr>
        <p:spPr>
          <a:xfrm rot="20167123">
            <a:off x="3318897" y="3936856"/>
            <a:ext cx="512408" cy="192639"/>
          </a:xfrm>
          <a:prstGeom prst="right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Arrow: Right 48">
            <a:extLst>
              <a:ext uri="{FF2B5EF4-FFF2-40B4-BE49-F238E27FC236}">
                <a16:creationId xmlns:a16="http://schemas.microsoft.com/office/drawing/2014/main" id="{64A16C44-5A29-7713-3590-8CA55F543326}"/>
              </a:ext>
            </a:extLst>
          </p:cNvPr>
          <p:cNvSpPr/>
          <p:nvPr/>
        </p:nvSpPr>
        <p:spPr>
          <a:xfrm rot="20167123">
            <a:off x="6448662" y="4073003"/>
            <a:ext cx="512408" cy="192639"/>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Arrow: Right 4">
            <a:extLst>
              <a:ext uri="{FF2B5EF4-FFF2-40B4-BE49-F238E27FC236}">
                <a16:creationId xmlns:a16="http://schemas.microsoft.com/office/drawing/2014/main" id="{8B743D74-1E22-8075-7658-8DAEBB4567AE}"/>
              </a:ext>
            </a:extLst>
          </p:cNvPr>
          <p:cNvSpPr/>
          <p:nvPr/>
        </p:nvSpPr>
        <p:spPr>
          <a:xfrm rot="20167123">
            <a:off x="6055396" y="1915922"/>
            <a:ext cx="512408" cy="192639"/>
          </a:xfrm>
          <a:prstGeom prst="rightArrow">
            <a:avLst/>
          </a:prstGeom>
          <a:solidFill>
            <a:schemeClr val="bg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highlight>
                <a:srgbClr val="FFFF00"/>
              </a:highlight>
            </a:endParaRPr>
          </a:p>
        </p:txBody>
      </p:sp>
    </p:spTree>
    <p:extLst>
      <p:ext uri="{BB962C8B-B14F-4D97-AF65-F5344CB8AC3E}">
        <p14:creationId xmlns:p14="http://schemas.microsoft.com/office/powerpoint/2010/main" val="1402056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4BEA4-FF2E-ED5A-F0BE-A741E1D276F1}"/>
              </a:ext>
            </a:extLst>
          </p:cNvPr>
          <p:cNvSpPr>
            <a:spLocks noGrp="1"/>
          </p:cNvSpPr>
          <p:nvPr>
            <p:ph type="title"/>
          </p:nvPr>
        </p:nvSpPr>
        <p:spPr>
          <a:xfrm>
            <a:off x="457200" y="152401"/>
            <a:ext cx="10515600" cy="1015999"/>
          </a:xfrm>
        </p:spPr>
        <p:txBody>
          <a:bodyPr/>
          <a:lstStyle/>
          <a:p>
            <a:r>
              <a:rPr lang="en-GB" b="1" dirty="0">
                <a:solidFill>
                  <a:srgbClr val="FFC000"/>
                </a:solidFill>
              </a:rPr>
              <a:t>References.</a:t>
            </a:r>
          </a:p>
        </p:txBody>
      </p:sp>
      <p:sp>
        <p:nvSpPr>
          <p:cNvPr id="3" name="Content Placeholder 2">
            <a:extLst>
              <a:ext uri="{FF2B5EF4-FFF2-40B4-BE49-F238E27FC236}">
                <a16:creationId xmlns:a16="http://schemas.microsoft.com/office/drawing/2014/main" id="{B8EA1447-16CC-60B5-8C43-9F8E051CF960}"/>
              </a:ext>
            </a:extLst>
          </p:cNvPr>
          <p:cNvSpPr>
            <a:spLocks noGrp="1"/>
          </p:cNvSpPr>
          <p:nvPr>
            <p:ph idx="1"/>
          </p:nvPr>
        </p:nvSpPr>
        <p:spPr>
          <a:xfrm>
            <a:off x="171450" y="832707"/>
            <a:ext cx="11849100" cy="4592594"/>
          </a:xfrm>
        </p:spPr>
        <p:txBody>
          <a:bodyPr>
            <a:normAutofit/>
          </a:bodyPr>
          <a:lstStyle/>
          <a:p>
            <a:pPr marL="514350" indent="-514350">
              <a:buFont typeface="+mj-lt"/>
              <a:buAutoNum type="arabicPeriod"/>
            </a:pPr>
            <a:r>
              <a:rPr lang="en-GB" sz="2400" dirty="0" err="1">
                <a:latin typeface="Aptos Display" panose="020B0004020202020204" pitchFamily="34" charset="0"/>
                <a:cs typeface="Times New Roman" panose="02020603050405020304" pitchFamily="18" charset="0"/>
              </a:rPr>
              <a:t>Badakere</a:t>
            </a:r>
            <a:r>
              <a:rPr lang="en-GB" sz="2400" dirty="0">
                <a:latin typeface="Aptos Display" panose="020B0004020202020204" pitchFamily="34" charset="0"/>
                <a:cs typeface="Times New Roman" panose="02020603050405020304" pitchFamily="18" charset="0"/>
              </a:rPr>
              <a:t> A, Patil-</a:t>
            </a:r>
            <a:r>
              <a:rPr lang="en-GB" sz="2400" dirty="0" err="1">
                <a:latin typeface="Aptos Display" panose="020B0004020202020204" pitchFamily="34" charset="0"/>
                <a:cs typeface="Times New Roman" panose="02020603050405020304" pitchFamily="18" charset="0"/>
              </a:rPr>
              <a:t>Chhablani</a:t>
            </a:r>
            <a:r>
              <a:rPr lang="en-GB" sz="2400" dirty="0">
                <a:latin typeface="Aptos Display" panose="020B0004020202020204" pitchFamily="34" charset="0"/>
                <a:cs typeface="Times New Roman" panose="02020603050405020304" pitchFamily="18" charset="0"/>
              </a:rPr>
              <a:t> P. Orbital Apex Syndrome: A Review. Eye Brain. 2019;11:63-72. </a:t>
            </a:r>
          </a:p>
          <a:p>
            <a:pPr marL="514350" indent="-514350">
              <a:buFont typeface="+mj-lt"/>
              <a:buAutoNum type="arabicPeriod"/>
            </a:pPr>
            <a:r>
              <a:rPr lang="en-GB" sz="2400" dirty="0">
                <a:latin typeface="Aptos Display" panose="020B0004020202020204" pitchFamily="34" charset="0"/>
                <a:cs typeface="Times New Roman" panose="02020603050405020304" pitchFamily="18" charset="0"/>
              </a:rPr>
              <a:t>Pfeiffer ML, Merritt HA, Bailey LA, </a:t>
            </a:r>
            <a:r>
              <a:rPr lang="en-GB" sz="2400" dirty="0" err="1">
                <a:latin typeface="Aptos Display" panose="020B0004020202020204" pitchFamily="34" charset="0"/>
                <a:cs typeface="Times New Roman" panose="02020603050405020304" pitchFamily="18" charset="0"/>
              </a:rPr>
              <a:t>Richani</a:t>
            </a:r>
            <a:r>
              <a:rPr lang="en-GB" sz="2400" dirty="0">
                <a:latin typeface="Aptos Display" panose="020B0004020202020204" pitchFamily="34" charset="0"/>
                <a:cs typeface="Times New Roman" panose="02020603050405020304" pitchFamily="18" charset="0"/>
              </a:rPr>
              <a:t> K, Phillips ME. Orbital apex syndrome from bacterial sinusitis without orbital cellulitis. Am J </a:t>
            </a:r>
            <a:r>
              <a:rPr lang="en-GB" sz="2400" dirty="0" err="1">
                <a:latin typeface="Aptos Display" panose="020B0004020202020204" pitchFamily="34" charset="0"/>
                <a:cs typeface="Times New Roman" panose="02020603050405020304" pitchFamily="18" charset="0"/>
              </a:rPr>
              <a:t>Ophthalmol</a:t>
            </a:r>
            <a:r>
              <a:rPr lang="en-GB" sz="2400" dirty="0">
                <a:latin typeface="Aptos Display" panose="020B0004020202020204" pitchFamily="34" charset="0"/>
                <a:cs typeface="Times New Roman" panose="02020603050405020304" pitchFamily="18" charset="0"/>
              </a:rPr>
              <a:t> Case Rep. 2018;10:84-86</a:t>
            </a:r>
            <a:r>
              <a:rPr lang="en-GB" sz="2400">
                <a:latin typeface="Aptos Display" panose="020B0004020202020204" pitchFamily="34" charset="0"/>
                <a:cs typeface="Times New Roman" panose="02020603050405020304" pitchFamily="18" charset="0"/>
              </a:rPr>
              <a:t>. </a:t>
            </a:r>
            <a:endParaRPr lang="en-GB" sz="2400" dirty="0">
              <a:latin typeface="Aptos Display" panose="020B0004020202020204" pitchFamily="34" charset="0"/>
              <a:cs typeface="Times New Roman" panose="02020603050405020304" pitchFamily="18" charset="0"/>
            </a:endParaRPr>
          </a:p>
          <a:p>
            <a:pPr marL="514350" indent="-514350">
              <a:buFont typeface="+mj-lt"/>
              <a:buAutoNum type="arabicPeriod"/>
            </a:pPr>
            <a:r>
              <a:rPr lang="en-GB" sz="2400" dirty="0">
                <a:latin typeface="Aptos Display" panose="020B0004020202020204" pitchFamily="34" charset="0"/>
                <a:cs typeface="Times New Roman" panose="02020603050405020304" pitchFamily="18" charset="0"/>
              </a:rPr>
              <a:t>Cho SH, Jin BJ, Lee YS, Paik SS, Ko MK, Yi HJ. Orbital apex syndrome in a patient with sphenoid fungal balls. Clin Exp </a:t>
            </a:r>
            <a:r>
              <a:rPr lang="en-GB" sz="2400" dirty="0" err="1">
                <a:latin typeface="Aptos Display" panose="020B0004020202020204" pitchFamily="34" charset="0"/>
                <a:cs typeface="Times New Roman" panose="02020603050405020304" pitchFamily="18" charset="0"/>
              </a:rPr>
              <a:t>Otorhinolaryngol</a:t>
            </a:r>
            <a:r>
              <a:rPr lang="en-GB" sz="2400" dirty="0">
                <a:latin typeface="Aptos Display" panose="020B0004020202020204" pitchFamily="34" charset="0"/>
                <a:cs typeface="Times New Roman" panose="02020603050405020304" pitchFamily="18" charset="0"/>
              </a:rPr>
              <a:t>. 2009;2(1):52-4. </a:t>
            </a:r>
          </a:p>
          <a:p>
            <a:pPr marL="514350" indent="-514350">
              <a:buFont typeface="+mj-lt"/>
              <a:buAutoNum type="arabicPeriod"/>
            </a:pPr>
            <a:endParaRPr lang="en-GB" sz="2400" dirty="0">
              <a:latin typeface="Aptos Display"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2847894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TM03457452[[fn=Celestial]]</Template>
  <TotalTime>96474</TotalTime>
  <Words>520</Words>
  <Application>Microsoft Office PowerPoint</Application>
  <PresentationFormat>Widescreen</PresentationFormat>
  <Paragraphs>32</Paragraphs>
  <Slides>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vt:i4>
      </vt:variant>
    </vt:vector>
  </HeadingPairs>
  <TitlesOfParts>
    <vt:vector size="14" baseType="lpstr">
      <vt:lpstr>Aptos</vt:lpstr>
      <vt:lpstr>Aptos Display</vt:lpstr>
      <vt:lpstr>Arial</vt:lpstr>
      <vt:lpstr>Arial Black</vt:lpstr>
      <vt:lpstr>Calibri</vt:lpstr>
      <vt:lpstr>Calibri Light</vt:lpstr>
      <vt:lpstr>Roboto</vt:lpstr>
      <vt:lpstr>Times New Roman</vt:lpstr>
      <vt:lpstr>Wingdings</vt:lpstr>
      <vt:lpstr>Celestial</vt:lpstr>
      <vt:lpstr> Orbital Apex Syndrome (Tolosa Hunt variant) </vt:lpstr>
      <vt:lpstr>PowerPoint Presentation</vt:lpstr>
      <vt:lpstr>PowerPoint Presentation</vt:lpstr>
      <vt:lpstr>References.</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Malformaciones Uterinas Congénitas: Utero septado</dc:title>
  <dc:creator>MarieLiSa C.</dc:creator>
  <cp:lastModifiedBy>Abbas Kanjeta</cp:lastModifiedBy>
  <cp:revision>606</cp:revision>
  <dcterms:created xsi:type="dcterms:W3CDTF">2015-08-11T05:35:00Z</dcterms:created>
  <dcterms:modified xsi:type="dcterms:W3CDTF">2025-02-06T07:07:05Z</dcterms:modified>
</cp:coreProperties>
</file>